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5.xml" ContentType="application/vnd.openxmlformats-officedocument.drawingml.chart+xml"/>
  <Override PartName="/ppt/theme/themeOverride4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6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5.xml" ContentType="application/vnd.openxmlformats-officedocument.themeOverr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harts/chart7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6.xml" ContentType="application/vnd.openxmlformats-officedocument.themeOverride+xml"/>
  <Override PartName="/ppt/notesSlides/notesSlide31.xml" ContentType="application/vnd.openxmlformats-officedocument.presentationml.notesSlide+xml"/>
  <Override PartName="/ppt/charts/chart8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7.xml" ContentType="application/vnd.openxmlformats-officedocument.themeOverr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notesSlides/notesSlide36.xml" ContentType="application/vnd.openxmlformats-officedocument.presentationml.notesSlide+xml"/>
  <Override PartName="/ppt/charts/chart10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charts/chart11.xml" ContentType="application/vnd.openxmlformats-officedocument.drawingml.chart+xml"/>
  <Override PartName="/ppt/theme/themeOverride8.xml" ContentType="application/vnd.openxmlformats-officedocument.themeOverr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charts/chart12.xml" ContentType="application/vnd.openxmlformats-officedocument.drawingml.chart+xml"/>
  <Override PartName="/ppt/theme/themeOverride9.xml" ContentType="application/vnd.openxmlformats-officedocument.themeOverr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charts/chart13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charts/chart14.xml" ContentType="application/vnd.openxmlformats-officedocument.drawingml.chart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charts/chart15.xml" ContentType="application/vnd.openxmlformats-officedocument.drawingml.chart+xml"/>
  <Override PartName="/ppt/theme/themeOverride10.xml" ContentType="application/vnd.openxmlformats-officedocument.themeOverride+xml"/>
  <Override PartName="/ppt/notesSlides/notesSlide59.xml" ContentType="application/vnd.openxmlformats-officedocument.presentationml.notesSlide+xml"/>
  <Override PartName="/ppt/charts/chart16.xml" ContentType="application/vnd.openxmlformats-officedocument.drawingml.chart+xml"/>
  <Override PartName="/ppt/theme/themeOverride11.xml" ContentType="application/vnd.openxmlformats-officedocument.themeOverride+xml"/>
  <Override PartName="/ppt/notesSlides/notesSlide60.xml" ContentType="application/vnd.openxmlformats-officedocument.presentationml.notesSlide+xml"/>
  <Override PartName="/ppt/charts/chart17.xml" ContentType="application/vnd.openxmlformats-officedocument.drawingml.chart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charts/chart18.xml" ContentType="application/vnd.openxmlformats-officedocument.drawingml.chart+xml"/>
  <Override PartName="/ppt/theme/themeOverride12.xml" ContentType="application/vnd.openxmlformats-officedocument.themeOverr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charts/chart19.xml" ContentType="application/vnd.openxmlformats-officedocument.drawingml.chart+xml"/>
  <Override PartName="/ppt/theme/themeOverride13.xml" ContentType="application/vnd.openxmlformats-officedocument.themeOverr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7.xml" ContentType="application/vnd.openxmlformats-officedocument.presentationml.notesSlide+xml"/>
  <Override PartName="/ppt/notesSlides/notesSlide68.xml" ContentType="application/vnd.openxmlformats-officedocument.presentationml.notesSlide+xml"/>
  <Override PartName="/ppt/charts/chart20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14.xml" ContentType="application/vnd.openxmlformats-officedocument.themeOverride+xml"/>
  <Override PartName="/ppt/notesSlides/notesSlide69.xml" ContentType="application/vnd.openxmlformats-officedocument.presentationml.notesSlide+xml"/>
  <Override PartName="/ppt/charts/chart21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15.xml" ContentType="application/vnd.openxmlformats-officedocument.themeOverride+xml"/>
  <Override PartName="/ppt/notesSlides/notesSlide70.xml" ContentType="application/vnd.openxmlformats-officedocument.presentationml.notesSlide+xml"/>
  <Override PartName="/ppt/charts/chart22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notesSlides/notesSlide71.xml" ContentType="application/vnd.openxmlformats-officedocument.presentationml.notesSlide+xml"/>
  <Override PartName="/ppt/notesSlides/notesSlide7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797" r:id="rId4"/>
  </p:sldMasterIdLst>
  <p:notesMasterIdLst>
    <p:notesMasterId r:id="rId77"/>
  </p:notesMasterIdLst>
  <p:handoutMasterIdLst>
    <p:handoutMasterId r:id="rId78"/>
  </p:handoutMasterIdLst>
  <p:sldIdLst>
    <p:sldId id="504" r:id="rId5"/>
    <p:sldId id="426" r:id="rId6"/>
    <p:sldId id="653" r:id="rId7"/>
    <p:sldId id="341" r:id="rId8"/>
    <p:sldId id="666" r:id="rId9"/>
    <p:sldId id="600" r:id="rId10"/>
    <p:sldId id="559" r:id="rId11"/>
    <p:sldId id="602" r:id="rId12"/>
    <p:sldId id="687" r:id="rId13"/>
    <p:sldId id="690" r:id="rId14"/>
    <p:sldId id="688" r:id="rId15"/>
    <p:sldId id="689" r:id="rId16"/>
    <p:sldId id="608" r:id="rId17"/>
    <p:sldId id="668" r:id="rId18"/>
    <p:sldId id="606" r:id="rId19"/>
    <p:sldId id="669" r:id="rId20"/>
    <p:sldId id="661" r:id="rId21"/>
    <p:sldId id="658" r:id="rId22"/>
    <p:sldId id="604" r:id="rId23"/>
    <p:sldId id="670" r:id="rId24"/>
    <p:sldId id="563" r:id="rId25"/>
    <p:sldId id="671" r:id="rId26"/>
    <p:sldId id="564" r:id="rId27"/>
    <p:sldId id="672" r:id="rId28"/>
    <p:sldId id="605" r:id="rId29"/>
    <p:sldId id="566" r:id="rId30"/>
    <p:sldId id="567" r:id="rId31"/>
    <p:sldId id="568" r:id="rId32"/>
    <p:sldId id="569" r:id="rId33"/>
    <p:sldId id="523" r:id="rId34"/>
    <p:sldId id="571" r:id="rId35"/>
    <p:sldId id="622" r:id="rId36"/>
    <p:sldId id="609" r:id="rId37"/>
    <p:sldId id="574" r:id="rId38"/>
    <p:sldId id="682" r:id="rId39"/>
    <p:sldId id="683" r:id="rId40"/>
    <p:sldId id="665" r:id="rId41"/>
    <p:sldId id="673" r:id="rId42"/>
    <p:sldId id="675" r:id="rId43"/>
    <p:sldId id="674" r:id="rId44"/>
    <p:sldId id="676" r:id="rId45"/>
    <p:sldId id="677" r:id="rId46"/>
    <p:sldId id="579" r:id="rId47"/>
    <p:sldId id="656" r:id="rId48"/>
    <p:sldId id="691" r:id="rId49"/>
    <p:sldId id="611" r:id="rId50"/>
    <p:sldId id="614" r:id="rId51"/>
    <p:sldId id="615" r:id="rId52"/>
    <p:sldId id="664" r:id="rId53"/>
    <p:sldId id="463" r:id="rId54"/>
    <p:sldId id="678" r:id="rId55"/>
    <p:sldId id="623" r:id="rId56"/>
    <p:sldId id="679" r:id="rId57"/>
    <p:sldId id="624" r:id="rId58"/>
    <p:sldId id="612" r:id="rId59"/>
    <p:sldId id="590" r:id="rId60"/>
    <p:sldId id="680" r:id="rId61"/>
    <p:sldId id="618" r:id="rId62"/>
    <p:sldId id="662" r:id="rId63"/>
    <p:sldId id="591" r:id="rId64"/>
    <p:sldId id="592" r:id="rId65"/>
    <p:sldId id="593" r:id="rId66"/>
    <p:sldId id="594" r:id="rId67"/>
    <p:sldId id="595" r:id="rId68"/>
    <p:sldId id="596" r:id="rId69"/>
    <p:sldId id="648" r:id="rId70"/>
    <p:sldId id="649" r:id="rId71"/>
    <p:sldId id="659" r:id="rId72"/>
    <p:sldId id="650" r:id="rId73"/>
    <p:sldId id="685" r:id="rId74"/>
    <p:sldId id="597" r:id="rId75"/>
    <p:sldId id="692" r:id="rId76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16" userDrawn="1">
          <p15:clr>
            <a:srgbClr val="A4A3A4"/>
          </p15:clr>
        </p15:guide>
        <p15:guide id="2" pos="12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3E3416-FA04-957D-15E1-16A5CA630B82}" name="Harris, Julie (CDC/GHC/DGHP)" initials="HJ(" userId="S::ggt5@cdc.gov::f314a2f1-d216-401e-99c8-e30988af447c" providerId="AD"/>
  <p188:author id="{7B023D38-FFBC-E2C2-D214-7162B76BE166}" name="Quick, Linda (CDC/GHC/DGHP)" initials="Q(" userId="S::maq2@cdc.gov::0d533c83-808d-433f-96e1-46f2a324ca7d" providerId="AD"/>
  <p188:author id="{3E1F4367-6FAA-4772-F624-76151D004D17}" name="Lisa Bryde" initials="LB" userId="ccd265dea34debd2" providerId="Windows Live"/>
  <p188:author id="{3591CE88-7405-8A34-0010-169CA64CD850}" name="Rossow, John (CDC/DDPHSIS/CGH/DGHP)" initials="RJ(" userId="S::mwi4@cdc.gov::f624bd00-984b-4499-bcbe-e695391cce31" providerId="AD"/>
  <p188:author id="{7E1A0B9E-0C2F-1455-9A5B-124370CFDCF0}" name="Albanna, Sara (CDC/GHC/DGHP)" initials="AS(" userId="S::uic6@cdc.gov::66ccce23-a100-40f3-9ea6-11e572d3e19a" providerId="AD"/>
  <p188:author id="{D71DB8A5-77F4-3016-5A88-EDAC4D4F1636}" name="Yard, Ellen E. (CDC/DDPHSIS/CGH/DGHP)" initials="YEE(" userId="S::IGF8@cdc.gov::19c9ef13-1d29-41fa-9fd7-59de21a7a375" providerId="AD"/>
  <p188:author id="{B692A5F4-97DE-BB51-F96B-B9FECA0E4692}" name="Guerra, Marta (CDC/DDPHSIS/CGH/DGHP)" initials="GM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53A"/>
    <a:srgbClr val="F7941D"/>
    <a:srgbClr val="E9F5FF"/>
    <a:srgbClr val="0065A4"/>
    <a:srgbClr val="00820C"/>
    <a:srgbClr val="109648"/>
    <a:srgbClr val="909C9C"/>
    <a:srgbClr val="005808"/>
    <a:srgbClr val="33CC33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A716DF-B32A-60BE-A76D-CE063283409B}" v="4" dt="2024-11-15T17:53:52.207"/>
    <p1510:client id="{C5CB79F2-4C59-ACF1-1A1F-6669449D05CE}" v="9" dt="2024-11-15T17:53:35.9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799B23B-EC83-4686-B30A-512413B5E67A}" styleName="Light Style 3 - Ac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465"/>
    <p:restoredTop sz="47932" autoAdjust="0"/>
  </p:normalViewPr>
  <p:slideViewPr>
    <p:cSldViewPr snapToGrid="0">
      <p:cViewPr varScale="1">
        <p:scale>
          <a:sx n="32" d="100"/>
          <a:sy n="32" d="100"/>
        </p:scale>
        <p:origin x="312" y="16"/>
      </p:cViewPr>
      <p:guideLst>
        <p:guide orient="horz" pos="816"/>
        <p:guide pos="1280"/>
      </p:guideLst>
    </p:cSldViewPr>
  </p:slideViewPr>
  <p:notesTextViewPr>
    <p:cViewPr>
      <p:scale>
        <a:sx n="1" d="1"/>
        <a:sy n="1" d="1"/>
      </p:scale>
      <p:origin x="0" y="-4292"/>
    </p:cViewPr>
  </p:notesTextViewPr>
  <p:notesViewPr>
    <p:cSldViewPr snapToGrid="0">
      <p:cViewPr>
        <p:scale>
          <a:sx n="1" d="2"/>
          <a:sy n="1" d="2"/>
        </p:scale>
        <p:origin x="4608" y="103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63" Type="http://schemas.openxmlformats.org/officeDocument/2006/relationships/slide" Target="slides/slide59.xml"/><Relationship Id="rId68" Type="http://schemas.openxmlformats.org/officeDocument/2006/relationships/slide" Target="slides/slide64.xml"/><Relationship Id="rId84" Type="http://schemas.microsoft.com/office/2018/10/relationships/authors" Target="authors.xml"/><Relationship Id="rId16" Type="http://schemas.openxmlformats.org/officeDocument/2006/relationships/slide" Target="slides/slide12.xml"/><Relationship Id="rId11" Type="http://schemas.openxmlformats.org/officeDocument/2006/relationships/slide" Target="slides/slide7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53" Type="http://schemas.openxmlformats.org/officeDocument/2006/relationships/slide" Target="slides/slide49.xml"/><Relationship Id="rId58" Type="http://schemas.openxmlformats.org/officeDocument/2006/relationships/slide" Target="slides/slide54.xml"/><Relationship Id="rId74" Type="http://schemas.openxmlformats.org/officeDocument/2006/relationships/slide" Target="slides/slide70.xml"/><Relationship Id="rId79" Type="http://schemas.openxmlformats.org/officeDocument/2006/relationships/presProps" Target="presProps.xml"/><Relationship Id="rId5" Type="http://schemas.openxmlformats.org/officeDocument/2006/relationships/slide" Target="slides/slide1.xml"/><Relationship Id="rId61" Type="http://schemas.openxmlformats.org/officeDocument/2006/relationships/slide" Target="slides/slide57.xml"/><Relationship Id="rId82" Type="http://schemas.openxmlformats.org/officeDocument/2006/relationships/tableStyles" Target="tableStyles.xml"/><Relationship Id="rId19" Type="http://schemas.openxmlformats.org/officeDocument/2006/relationships/slide" Target="slides/slide1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slide" Target="slides/slide44.xml"/><Relationship Id="rId56" Type="http://schemas.openxmlformats.org/officeDocument/2006/relationships/slide" Target="slides/slide52.xml"/><Relationship Id="rId64" Type="http://schemas.openxmlformats.org/officeDocument/2006/relationships/slide" Target="slides/slide60.xml"/><Relationship Id="rId69" Type="http://schemas.openxmlformats.org/officeDocument/2006/relationships/slide" Target="slides/slide65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slide" Target="slides/slide47.xml"/><Relationship Id="rId72" Type="http://schemas.openxmlformats.org/officeDocument/2006/relationships/slide" Target="slides/slide68.xml"/><Relationship Id="rId80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59" Type="http://schemas.openxmlformats.org/officeDocument/2006/relationships/slide" Target="slides/slide55.xml"/><Relationship Id="rId67" Type="http://schemas.openxmlformats.org/officeDocument/2006/relationships/slide" Target="slides/slide63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openxmlformats.org/officeDocument/2006/relationships/slide" Target="slides/slide50.xml"/><Relationship Id="rId62" Type="http://schemas.openxmlformats.org/officeDocument/2006/relationships/slide" Target="slides/slide58.xml"/><Relationship Id="rId70" Type="http://schemas.openxmlformats.org/officeDocument/2006/relationships/slide" Target="slides/slide66.xml"/><Relationship Id="rId75" Type="http://schemas.openxmlformats.org/officeDocument/2006/relationships/slide" Target="slides/slide71.xml"/><Relationship Id="rId83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slide" Target="slides/slide45.xml"/><Relationship Id="rId57" Type="http://schemas.openxmlformats.org/officeDocument/2006/relationships/slide" Target="slides/slide53.xml"/><Relationship Id="rId10" Type="http://schemas.openxmlformats.org/officeDocument/2006/relationships/slide" Target="slides/slide6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slide" Target="slides/slide48.xml"/><Relationship Id="rId60" Type="http://schemas.openxmlformats.org/officeDocument/2006/relationships/slide" Target="slides/slide56.xml"/><Relationship Id="rId65" Type="http://schemas.openxmlformats.org/officeDocument/2006/relationships/slide" Target="slides/slide61.xml"/><Relationship Id="rId73" Type="http://schemas.openxmlformats.org/officeDocument/2006/relationships/slide" Target="slides/slide69.xml"/><Relationship Id="rId78" Type="http://schemas.openxmlformats.org/officeDocument/2006/relationships/handoutMaster" Target="handoutMasters/handoutMaster1.xml"/><Relationship Id="rId8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9" Type="http://schemas.openxmlformats.org/officeDocument/2006/relationships/slide" Target="slides/slide35.xml"/><Relationship Id="rId34" Type="http://schemas.openxmlformats.org/officeDocument/2006/relationships/slide" Target="slides/slide30.xml"/><Relationship Id="rId50" Type="http://schemas.openxmlformats.org/officeDocument/2006/relationships/slide" Target="slides/slide46.xml"/><Relationship Id="rId55" Type="http://schemas.openxmlformats.org/officeDocument/2006/relationships/slide" Target="slides/slide51.xml"/><Relationship Id="rId76" Type="http://schemas.openxmlformats.org/officeDocument/2006/relationships/slide" Target="slides/slide72.xml"/><Relationship Id="rId7" Type="http://schemas.openxmlformats.org/officeDocument/2006/relationships/slide" Target="slides/slide3.xml"/><Relationship Id="rId71" Type="http://schemas.openxmlformats.org/officeDocument/2006/relationships/slide" Target="slides/slide67.xml"/><Relationship Id="rId2" Type="http://schemas.openxmlformats.org/officeDocument/2006/relationships/customXml" Target="../customXml/item2.xml"/><Relationship Id="rId29" Type="http://schemas.openxmlformats.org/officeDocument/2006/relationships/slide" Target="slides/slide25.xml"/><Relationship Id="rId24" Type="http://schemas.openxmlformats.org/officeDocument/2006/relationships/slide" Target="slides/slide20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66" Type="http://schemas.openxmlformats.org/officeDocument/2006/relationships/slide" Target="slides/slide6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5.bin"/><Relationship Id="rId1" Type="http://schemas.openxmlformats.org/officeDocument/2006/relationships/themeOverride" Target="../theme/themeOverride8.xml"/></Relationships>
</file>

<file path=ppt/charts/_rels/chart1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6.bin"/><Relationship Id="rId1" Type="http://schemas.openxmlformats.org/officeDocument/2006/relationships/themeOverride" Target="../theme/themeOverride9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\\cdc\project\OD_CGH_DPHSWD\Training\Pyramid%20-%201.%20Basic\_FETP%20Basic%20-%20Curriculum%20Plan,%20Fact%20Sheet\Drafts\Sample%20Graphs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10.xml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11.xm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Chart%20in%20Microsoft%20PowerPoint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7.xlsx"/><Relationship Id="rId1" Type="http://schemas.openxmlformats.org/officeDocument/2006/relationships/themeOverride" Target="../theme/themeOverride12.xm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8.xlsx"/><Relationship Id="rId1" Type="http://schemas.openxmlformats.org/officeDocument/2006/relationships/themeOverride" Target="../theme/themeOverride13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2.bin"/><Relationship Id="rId1" Type="http://schemas.openxmlformats.org/officeDocument/2006/relationships/themeOverride" Target="../theme/themeOverrid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package" Target="../embeddings/Microsoft_Excel_Worksheet9.xlsx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package" Target="../embeddings/Microsoft_Excel_Worksheet10.xlsx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3.bin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4.bin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package" Target="../embeddings/Microsoft_Excel_Worksheet3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spPr>
            <a:ln w="508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Sheet3!$C$4:$C$26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3</c:v>
                </c:pt>
                <c:pt idx="4">
                  <c:v>7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4</c:v>
                </c:pt>
                <c:pt idx="9">
                  <c:v>2</c:v>
                </c:pt>
                <c:pt idx="10">
                  <c:v>7</c:v>
                </c:pt>
                <c:pt idx="11">
                  <c:v>5</c:v>
                </c:pt>
                <c:pt idx="12">
                  <c:v>8</c:v>
                </c:pt>
                <c:pt idx="13">
                  <c:v>12</c:v>
                </c:pt>
                <c:pt idx="14">
                  <c:v>9</c:v>
                </c:pt>
                <c:pt idx="15">
                  <c:v>6</c:v>
                </c:pt>
                <c:pt idx="16">
                  <c:v>5</c:v>
                </c:pt>
                <c:pt idx="17">
                  <c:v>6</c:v>
                </c:pt>
                <c:pt idx="18">
                  <c:v>5</c:v>
                </c:pt>
                <c:pt idx="19">
                  <c:v>8</c:v>
                </c:pt>
                <c:pt idx="20">
                  <c:v>21</c:v>
                </c:pt>
                <c:pt idx="21">
                  <c:v>29</c:v>
                </c:pt>
                <c:pt idx="22">
                  <c:v>31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5285-4662-8618-0DDA8F8389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7486232"/>
        <c:axId val="2087508744"/>
      </c:lineChart>
      <c:catAx>
        <c:axId val="2087486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Semana</a:t>
                </a:r>
              </a:p>
            </c:rich>
          </c:tx>
          <c:overlay val="0"/>
        </c:title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c:spPr>
        <c:txPr>
          <a:bodyPr/>
          <a:lstStyle/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7508744"/>
        <c:crosses val="autoZero"/>
        <c:auto val="1"/>
        <c:lblAlgn val="ctr"/>
        <c:lblOffset val="100"/>
        <c:noMultiLvlLbl val="0"/>
      </c:catAx>
      <c:valAx>
        <c:axId val="20875087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N.º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c:spPr>
        <c:txPr>
          <a:bodyPr/>
          <a:lstStyle/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7486232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996419199562725"/>
          <c:y val="0.16752539968611574"/>
          <c:w val="0.60367521713268224"/>
          <c:h val="0.535169647198175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Sheet1!$T$1</c:f>
              <c:strCache>
                <c:ptCount val="1"/>
                <c:pt idx="0">
                  <c:v>Comunicado a tempo</c:v>
                </c:pt>
              </c:strCache>
            </c:strRef>
          </c:tx>
          <c:spPr>
            <a:solidFill>
              <a:srgbClr val="00B05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Sheet1!$S$2:$S$9</c:f>
              <c:strCache>
                <c:ptCount val="8"/>
                <c:pt idx="0">
                  <c:v>Gaborone</c:v>
                </c:pt>
                <c:pt idx="1">
                  <c:v>Bobirwa</c:v>
                </c:pt>
                <c:pt idx="2">
                  <c:v>SPTC</c:v>
                </c:pt>
                <c:pt idx="3">
                  <c:v>Boteti</c:v>
                </c:pt>
                <c:pt idx="4">
                  <c:v>Charleshill</c:v>
                </c:pt>
                <c:pt idx="5">
                  <c:v>Chobe</c:v>
                </c:pt>
                <c:pt idx="6">
                  <c:v>Goodhope</c:v>
                </c:pt>
                <c:pt idx="7">
                  <c:v>Kgatleng</c:v>
                </c:pt>
              </c:strCache>
            </c:strRef>
          </c:cat>
          <c:val>
            <c:numRef>
              <c:f>Sheet1!$T$2:$T$9</c:f>
              <c:numCache>
                <c:formatCode>General</c:formatCode>
                <c:ptCount val="8"/>
                <c:pt idx="0">
                  <c:v>9</c:v>
                </c:pt>
                <c:pt idx="1">
                  <c:v>11</c:v>
                </c:pt>
                <c:pt idx="2">
                  <c:v>11</c:v>
                </c:pt>
                <c:pt idx="3">
                  <c:v>2</c:v>
                </c:pt>
                <c:pt idx="4">
                  <c:v>0</c:v>
                </c:pt>
                <c:pt idx="5">
                  <c:v>11</c:v>
                </c:pt>
                <c:pt idx="6">
                  <c:v>11</c:v>
                </c:pt>
                <c:pt idx="7">
                  <c:v>11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C200-4964-9099-C6B3A84A5D4E}"/>
            </c:ext>
          </c:extLst>
        </c:ser>
        <c:ser>
          <c:idx val="1"/>
          <c:order val="1"/>
          <c:tx>
            <c:strRef>
              <c:f>Sheet1!$U$1</c:f>
              <c:strCache>
                <c:ptCount val="1"/>
                <c:pt idx="0">
                  <c:v>Não se apresentou a tempo ou não se apresentou de todo</c:v>
                </c:pt>
              </c:strCache>
            </c:strRef>
          </c:tx>
          <c:spPr>
            <a:solidFill>
              <a:srgbClr val="C00000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Sheet1!$S$2:$S$9</c:f>
              <c:strCache>
                <c:ptCount val="8"/>
                <c:pt idx="0">
                  <c:v>Gaborone</c:v>
                </c:pt>
                <c:pt idx="1">
                  <c:v>Bobirwa</c:v>
                </c:pt>
                <c:pt idx="2">
                  <c:v>SPTC</c:v>
                </c:pt>
                <c:pt idx="3">
                  <c:v>Boteti</c:v>
                </c:pt>
                <c:pt idx="4">
                  <c:v>Charleshill</c:v>
                </c:pt>
                <c:pt idx="5">
                  <c:v>Chobe</c:v>
                </c:pt>
                <c:pt idx="6">
                  <c:v>Goodhope</c:v>
                </c:pt>
                <c:pt idx="7">
                  <c:v>Kgatleng</c:v>
                </c:pt>
              </c:strCache>
            </c:strRef>
          </c:cat>
          <c:val>
            <c:numRef>
              <c:f>Sheet1!$U$2:$U$9</c:f>
              <c:numCache>
                <c:formatCode>General</c:formatCode>
                <c:ptCount val="8"/>
                <c:pt idx="0">
                  <c:v>2</c:v>
                </c:pt>
                <c:pt idx="1">
                  <c:v>0</c:v>
                </c:pt>
                <c:pt idx="2">
                  <c:v>0</c:v>
                </c:pt>
                <c:pt idx="3">
                  <c:v>9</c:v>
                </c:pt>
                <c:pt idx="4">
                  <c:v>11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1-C200-4964-9099-C6B3A84A5D4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883528719"/>
        <c:axId val="1474948479"/>
      </c:barChart>
      <c:catAx>
        <c:axId val="188352871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/>
                  <a:t>Distrito</a:t>
                </a:r>
              </a:p>
            </c:rich>
          </c:tx>
          <c:layout>
            <c:manualLayout>
              <c:xMode val="edge"/>
              <c:yMode val="edge"/>
              <c:x val="0.38749785955158161"/>
              <c:y val="0.920491761286108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474948479"/>
        <c:crosses val="autoZero"/>
        <c:auto val="1"/>
        <c:lblAlgn val="ctr"/>
        <c:lblOffset val="100"/>
        <c:noMultiLvlLbl val="0"/>
      </c:catAx>
      <c:valAx>
        <c:axId val="1474948479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/>
                  <a:t>N.º de semanas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88352871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3593312169631719"/>
          <c:y val="0.21330872387296398"/>
          <c:w val="0.26261417583670799"/>
          <c:h val="0.3784456051919874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713214602838507"/>
          <c:y val="7.661569005784287E-2"/>
          <c:w val="0.85478266509401901"/>
          <c:h val="0.71046326843795438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rgbClr val="F7941D"/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Sheet1!$C$3:$C$28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40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50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45</c:v>
                </c:pt>
                <c:pt idx="12">
                  <c:v>2</c:v>
                </c:pt>
                <c:pt idx="13">
                  <c:v>1</c:v>
                </c:pt>
                <c:pt idx="14">
                  <c:v>1</c:v>
                </c:pt>
                <c:pt idx="15">
                  <c:v>55</c:v>
                </c:pt>
                <c:pt idx="16">
                  <c:v>2</c:v>
                </c:pt>
                <c:pt idx="17">
                  <c:v>2</c:v>
                </c:pt>
                <c:pt idx="18">
                  <c:v>1</c:v>
                </c:pt>
                <c:pt idx="19">
                  <c:v>40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50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BD63-42FF-B9B3-20A901A0FF7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89919288"/>
        <c:axId val="2089913608"/>
      </c:barChart>
      <c:catAx>
        <c:axId val="2089919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Semana</a:t>
                </a:r>
              </a:p>
            </c:rich>
          </c:tx>
          <c:overlay val="0"/>
        </c:title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+mn-lt"/>
              </a:defRPr>
            </a:pPr>
            <a:endParaRPr lang="en-US"/>
          </a:p>
        </c:txPr>
        <c:crossAx val="2089913608"/>
        <c:crosses val="autoZero"/>
        <c:auto val="1"/>
        <c:lblAlgn val="ctr"/>
        <c:lblOffset val="100"/>
        <c:noMultiLvlLbl val="0"/>
      </c:catAx>
      <c:valAx>
        <c:axId val="20899136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089919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>
        <c:manualLayout>
          <c:layoutTarget val="inner"/>
          <c:xMode val="edge"/>
          <c:yMode val="edge"/>
          <c:x val="0.12713214602838507"/>
          <c:y val="7.0983732289543813E-2"/>
          <c:w val="0.85478266509401901"/>
          <c:h val="0.71609522620625343"/>
        </c:manualLayout>
      </c:layout>
      <c:barChart>
        <c:barDir val="col"/>
        <c:grouping val="clustered"/>
        <c:varyColors val="0"/>
        <c:ser>
          <c:idx val="1"/>
          <c:order val="0"/>
          <c:spPr>
            <a:solidFill>
              <a:srgbClr val="F7941D"/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Sheet1!$C$3:$C$28</c:f>
              <c:numCache>
                <c:formatCode>General</c:formatCode>
                <c:ptCount val="26"/>
                <c:pt idx="0">
                  <c:v>1</c:v>
                </c:pt>
                <c:pt idx="1">
                  <c:v>2</c:v>
                </c:pt>
                <c:pt idx="2">
                  <c:v>1</c:v>
                </c:pt>
                <c:pt idx="3">
                  <c:v>40</c:v>
                </c:pt>
                <c:pt idx="4">
                  <c:v>2</c:v>
                </c:pt>
                <c:pt idx="5">
                  <c:v>2</c:v>
                </c:pt>
                <c:pt idx="6">
                  <c:v>2</c:v>
                </c:pt>
                <c:pt idx="7">
                  <c:v>50</c:v>
                </c:pt>
                <c:pt idx="8">
                  <c:v>2</c:v>
                </c:pt>
                <c:pt idx="9">
                  <c:v>1</c:v>
                </c:pt>
                <c:pt idx="10">
                  <c:v>1</c:v>
                </c:pt>
                <c:pt idx="11">
                  <c:v>45</c:v>
                </c:pt>
                <c:pt idx="12">
                  <c:v>2</c:v>
                </c:pt>
                <c:pt idx="13">
                  <c:v>1</c:v>
                </c:pt>
                <c:pt idx="14">
                  <c:v>1</c:v>
                </c:pt>
                <c:pt idx="15">
                  <c:v>55</c:v>
                </c:pt>
                <c:pt idx="16">
                  <c:v>2</c:v>
                </c:pt>
                <c:pt idx="17">
                  <c:v>2</c:v>
                </c:pt>
                <c:pt idx="18">
                  <c:v>1</c:v>
                </c:pt>
                <c:pt idx="19">
                  <c:v>40</c:v>
                </c:pt>
                <c:pt idx="20">
                  <c:v>2</c:v>
                </c:pt>
                <c:pt idx="21">
                  <c:v>2</c:v>
                </c:pt>
                <c:pt idx="22">
                  <c:v>2</c:v>
                </c:pt>
                <c:pt idx="23">
                  <c:v>50</c:v>
                </c:pt>
                <c:pt idx="24">
                  <c:v>1</c:v>
                </c:pt>
                <c:pt idx="25">
                  <c:v>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EFDA-49A7-B0D3-7BDD505C77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89919288"/>
        <c:axId val="2089913608"/>
      </c:barChart>
      <c:catAx>
        <c:axId val="208991928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Semana</a:t>
                </a:r>
              </a:p>
            </c:rich>
          </c:tx>
          <c:overlay val="0"/>
        </c:title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+mn-lt"/>
              </a:defRPr>
            </a:pPr>
            <a:endParaRPr lang="en-US"/>
          </a:p>
        </c:txPr>
        <c:crossAx val="2089913608"/>
        <c:crosses val="autoZero"/>
        <c:auto val="1"/>
        <c:lblAlgn val="ctr"/>
        <c:lblOffset val="100"/>
        <c:noMultiLvlLbl val="0"/>
      </c:catAx>
      <c:valAx>
        <c:axId val="2089913608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ln w="25400">
            <a:solidFill>
              <a:schemeClr val="tx1"/>
            </a:solidFill>
          </a:ln>
        </c:spPr>
        <c:crossAx val="208991928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1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US" sz="2000" b="1" baseline="0" dirty="0" err="1">
                <a:solidFill>
                  <a:schemeClr val="tx1"/>
                </a:solidFill>
              </a:rPr>
              <a:t>Níveis</a:t>
            </a:r>
            <a:r>
              <a:rPr lang="en-US" sz="2000" b="1" baseline="0" dirty="0">
                <a:solidFill>
                  <a:schemeClr val="tx1"/>
                </a:solidFill>
              </a:rPr>
              <a:t> de </a:t>
            </a:r>
            <a:r>
              <a:rPr lang="en-US" sz="2000" b="1" i="1" baseline="0" dirty="0">
                <a:solidFill>
                  <a:schemeClr val="tx1"/>
                </a:solidFill>
              </a:rPr>
              <a:t>E. Coli </a:t>
            </a:r>
            <a:r>
              <a:rPr lang="en-US" sz="2000" b="1" baseline="0" dirty="0" err="1">
                <a:solidFill>
                  <a:schemeClr val="tx1"/>
                </a:solidFill>
              </a:rPr>
              <a:t>medidos</a:t>
            </a:r>
            <a:r>
              <a:rPr lang="en-US" sz="2000" b="1" baseline="0" dirty="0">
                <a:solidFill>
                  <a:schemeClr val="tx1"/>
                </a:solidFill>
              </a:rPr>
              <a:t> </a:t>
            </a:r>
            <a:r>
              <a:rPr lang="en-US" sz="2000" b="1" baseline="0" dirty="0" err="1">
                <a:solidFill>
                  <a:schemeClr val="tx1"/>
                </a:solidFill>
              </a:rPr>
              <a:t>semanalmente</a:t>
            </a:r>
            <a:r>
              <a:rPr lang="en-US" sz="2000" b="1" baseline="0" dirty="0">
                <a:solidFill>
                  <a:schemeClr val="tx1"/>
                </a:solidFill>
              </a:rPr>
              <a:t> </a:t>
            </a:r>
            <a:r>
              <a:rPr lang="en-US" sz="2000" b="1" baseline="0" dirty="0" err="1">
                <a:solidFill>
                  <a:schemeClr val="tx1"/>
                </a:solidFill>
              </a:rPr>
              <a:t>em</a:t>
            </a:r>
            <a:r>
              <a:rPr lang="en-US" sz="2000" b="1" baseline="0" dirty="0">
                <a:solidFill>
                  <a:schemeClr val="tx1"/>
                </a:solidFill>
              </a:rPr>
              <a:t> </a:t>
            </a:r>
            <a:r>
              <a:rPr lang="en-US" sz="2000" b="1" baseline="0" dirty="0" err="1">
                <a:solidFill>
                  <a:schemeClr val="tx1"/>
                </a:solidFill>
              </a:rPr>
              <a:t>águas</a:t>
            </a:r>
            <a:r>
              <a:rPr lang="en-US" sz="2000" b="1" baseline="0" dirty="0">
                <a:solidFill>
                  <a:schemeClr val="tx1"/>
                </a:solidFill>
              </a:rPr>
              <a:t> de </a:t>
            </a:r>
            <a:r>
              <a:rPr lang="en-US" sz="2000" b="1" baseline="0" dirty="0" err="1">
                <a:solidFill>
                  <a:schemeClr val="tx1"/>
                </a:solidFill>
              </a:rPr>
              <a:t>recreação</a:t>
            </a:r>
            <a:r>
              <a:rPr lang="en-US" sz="2000" b="1" baseline="0" dirty="0">
                <a:solidFill>
                  <a:schemeClr val="tx1"/>
                </a:solidFill>
              </a:rPr>
              <a:t> </a:t>
            </a:r>
            <a:r>
              <a:rPr lang="en-US" sz="2000" b="1" baseline="0" dirty="0" err="1">
                <a:solidFill>
                  <a:schemeClr val="tx1"/>
                </a:solidFill>
              </a:rPr>
              <a:t>nos</a:t>
            </a:r>
            <a:r>
              <a:rPr lang="en-US" sz="2000" b="1" baseline="0" dirty="0">
                <a:solidFill>
                  <a:schemeClr val="tx1"/>
                </a:solidFill>
              </a:rPr>
              <a:t> Lagos A e B, 2024</a:t>
            </a:r>
            <a:endParaRPr lang="en-US" sz="2000" b="1" dirty="0">
              <a:solidFill>
                <a:schemeClr val="tx1"/>
              </a:solidFill>
            </a:endParaRPr>
          </a:p>
        </c:rich>
      </c:tx>
      <c:layout>
        <c:manualLayout>
          <c:xMode val="edge"/>
          <c:yMode val="edge"/>
          <c:x val="0.11755757724810836"/>
          <c:y val="4.2187497404804541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0.11550698285305248"/>
          <c:y val="0.22896756711567623"/>
          <c:w val="0.71866104822834642"/>
          <c:h val="0.61777832075674699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Lago A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25</c:v>
                </c:pt>
                <c:pt idx="1">
                  <c:v>40</c:v>
                </c:pt>
                <c:pt idx="2">
                  <c:v>50</c:v>
                </c:pt>
                <c:pt idx="3">
                  <c:v>150</c:v>
                </c:pt>
                <c:pt idx="4">
                  <c:v>100</c:v>
                </c:pt>
                <c:pt idx="5">
                  <c:v>75</c:v>
                </c:pt>
                <c:pt idx="6">
                  <c:v>80</c:v>
                </c:pt>
                <c:pt idx="7">
                  <c:v>140</c:v>
                </c:pt>
                <c:pt idx="8">
                  <c:v>110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82FC-4655-BE1A-E9D2B3BD5F3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Lago B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Sheet1!$A$2:$A$13</c:f>
              <c:numCache>
                <c:formatCode>General</c:formatCode>
                <c:ptCount val="12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</c:numCache>
            </c:numRef>
          </c:cat>
          <c:val>
            <c:numRef>
              <c:f>Sheet1!$C$2:$C$13</c:f>
              <c:numCache>
                <c:formatCode>General</c:formatCode>
                <c:ptCount val="12"/>
                <c:pt idx="0">
                  <c:v>25</c:v>
                </c:pt>
                <c:pt idx="1">
                  <c:v>50</c:v>
                </c:pt>
                <c:pt idx="2">
                  <c:v>80</c:v>
                </c:pt>
                <c:pt idx="3">
                  <c:v>70</c:v>
                </c:pt>
                <c:pt idx="4">
                  <c:v>60</c:v>
                </c:pt>
                <c:pt idx="5">
                  <c:v>100</c:v>
                </c:pt>
                <c:pt idx="6">
                  <c:v>225</c:v>
                </c:pt>
                <c:pt idx="7">
                  <c:v>300</c:v>
                </c:pt>
                <c:pt idx="8">
                  <c:v>430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1-82FC-4655-BE1A-E9D2B3BD5F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1892962991"/>
        <c:axId val="589993183"/>
      </c:lineChart>
      <c:catAx>
        <c:axId val="1892962991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tx1"/>
                    </a:solidFill>
                  </a:rPr>
                  <a:t>Mês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out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89993183"/>
        <c:crosses val="autoZero"/>
        <c:auto val="1"/>
        <c:lblAlgn val="ctr"/>
        <c:lblOffset val="100"/>
        <c:noMultiLvlLbl val="0"/>
      </c:catAx>
      <c:valAx>
        <c:axId val="58999318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 i="1">
                    <a:solidFill>
                      <a:schemeClr val="tx1"/>
                    </a:solidFill>
                  </a:rPr>
                  <a:t>E. </a:t>
                </a:r>
                <a:r>
                  <a:rPr lang="en-US" sz="2000" i="1" baseline="0">
                    <a:solidFill>
                      <a:schemeClr val="tx1"/>
                    </a:solidFill>
                  </a:rPr>
                  <a:t>Coli </a:t>
                </a:r>
                <a:r>
                  <a:rPr lang="en-US" sz="2000" baseline="0" err="1">
                    <a:solidFill>
                      <a:schemeClr val="tx1"/>
                    </a:solidFill>
                  </a:rPr>
                  <a:t>cfu/100 </a:t>
                </a:r>
                <a:r>
                  <a:rPr lang="en-US" sz="2000" baseline="0">
                    <a:solidFill>
                      <a:schemeClr val="tx1"/>
                    </a:solidFill>
                  </a:rPr>
                  <a:t>ml</a:t>
                </a:r>
                <a:endParaRPr lang="en-US" sz="2000">
                  <a:solidFill>
                    <a:schemeClr val="tx1"/>
                  </a:solidFill>
                </a:endParaRPr>
              </a:p>
            </c:rich>
          </c:tx>
          <c:layout>
            <c:manualLayout>
              <c:xMode val="edge"/>
              <c:yMode val="edge"/>
              <c:x val="5.5895352024264763E-3"/>
              <c:y val="0.3705891135218311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92962991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r"/>
      <c:layout>
        <c:manualLayout>
          <c:xMode val="edge"/>
          <c:yMode val="edge"/>
          <c:x val="0.86035972402829775"/>
          <c:y val="0.46919528363710117"/>
          <c:w val="0.13505221566677472"/>
          <c:h val="0.12144795020620384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1"/>
          <c:order val="0"/>
          <c:spPr>
            <a:ln w="508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Sheet3!$C$4:$C$26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3</c:v>
                </c:pt>
                <c:pt idx="4">
                  <c:v>7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4</c:v>
                </c:pt>
                <c:pt idx="9">
                  <c:v>2</c:v>
                </c:pt>
                <c:pt idx="10">
                  <c:v>7</c:v>
                </c:pt>
                <c:pt idx="11">
                  <c:v>5</c:v>
                </c:pt>
                <c:pt idx="12">
                  <c:v>8</c:v>
                </c:pt>
                <c:pt idx="13">
                  <c:v>12</c:v>
                </c:pt>
                <c:pt idx="14">
                  <c:v>9</c:v>
                </c:pt>
                <c:pt idx="15">
                  <c:v>6</c:v>
                </c:pt>
                <c:pt idx="16">
                  <c:v>5</c:v>
                </c:pt>
                <c:pt idx="17">
                  <c:v>6</c:v>
                </c:pt>
                <c:pt idx="18">
                  <c:v>5</c:v>
                </c:pt>
                <c:pt idx="19">
                  <c:v>8</c:v>
                </c:pt>
                <c:pt idx="20">
                  <c:v>21</c:v>
                </c:pt>
                <c:pt idx="21">
                  <c:v>29</c:v>
                </c:pt>
                <c:pt idx="22">
                  <c:v>31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5299-4B6A-A170-09A2E283893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1217464"/>
        <c:axId val="2091223144"/>
      </c:lineChart>
      <c:catAx>
        <c:axId val="2091217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00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2000" b="0">
                    <a:latin typeface="Arial" panose="020B0604020202020204" pitchFamily="34" charset="0"/>
                    <a:cs typeface="Arial" panose="020B0604020202020204" pitchFamily="34" charset="0"/>
                  </a:rPr>
                  <a:t>Semana</a:t>
                </a:r>
              </a:p>
            </c:rich>
          </c:tx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1223144"/>
        <c:crosses val="autoZero"/>
        <c:auto val="1"/>
        <c:lblAlgn val="ctr"/>
        <c:lblOffset val="100"/>
        <c:noMultiLvlLbl val="0"/>
      </c:catAx>
      <c:valAx>
        <c:axId val="2091223144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2000" b="0">
                    <a:latin typeface="Arial" panose="020B0604020202020204" pitchFamily="34" charset="0"/>
                    <a:cs typeface="Arial" panose="020B0604020202020204" pitchFamily="34" charset="0"/>
                  </a:defRPr>
                </a:pPr>
                <a:r>
                  <a:rPr lang="en-US" sz="2000" b="0">
                    <a:latin typeface="Arial" panose="020B0604020202020204" pitchFamily="34" charset="0"/>
                    <a:cs typeface="Arial" panose="020B0604020202020204" pitchFamily="34" charset="0"/>
                  </a:rPr>
                  <a:t>N.º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2091217464"/>
        <c:crosses val="autoZero"/>
        <c:crossBetween val="between"/>
      </c:valAx>
      <c:spPr>
        <a:ln>
          <a:noFill/>
        </a:ln>
      </c:spPr>
    </c:plotArea>
    <c:plotVisOnly val="1"/>
    <c:dispBlanksAs val="gap"/>
    <c:showDLblsOverMax val="0"/>
  </c:chart>
  <c:spPr>
    <a:ln>
      <a:noFill/>
    </a:ln>
  </c:sp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3"/>
          <c:order val="0"/>
          <c:tx>
            <c:v>2017</c:v>
          </c:tx>
          <c:spPr>
            <a:ln w="381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'Case by week'!$U$12:$AI$12</c:f>
              <c:numCache>
                <c:formatCode>General</c:formatCode>
                <c:ptCount val="15"/>
                <c:pt idx="0">
                  <c:v>16</c:v>
                </c:pt>
                <c:pt idx="1">
                  <c:v>18</c:v>
                </c:pt>
                <c:pt idx="2">
                  <c:v>14</c:v>
                </c:pt>
                <c:pt idx="3">
                  <c:v>18</c:v>
                </c:pt>
                <c:pt idx="4">
                  <c:v>15</c:v>
                </c:pt>
                <c:pt idx="5">
                  <c:v>16</c:v>
                </c:pt>
                <c:pt idx="6">
                  <c:v>31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3-0F1E-4E2B-967D-F731B3083D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7451208"/>
        <c:axId val="2097596360"/>
      </c:lineChart>
      <c:catAx>
        <c:axId val="209745120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97596360"/>
        <c:crosses val="autoZero"/>
        <c:auto val="1"/>
        <c:lblAlgn val="ctr"/>
        <c:lblOffset val="100"/>
        <c:noMultiLvlLbl val="0"/>
      </c:catAx>
      <c:valAx>
        <c:axId val="2097596360"/>
        <c:scaling>
          <c:orientation val="minMax"/>
          <c:max val="6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97451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lang="en-US" sz="2000" baseline="0"/>
      </a:pPr>
      <a:endParaRPr lang="en-US"/>
    </a:p>
  </c:txPr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v>2014</c:v>
          </c:tx>
          <c:spPr>
            <a:ln w="38100">
              <a:solidFill>
                <a:srgbClr val="00953A"/>
              </a:solidFill>
            </a:ln>
          </c:spPr>
          <c:marker>
            <c:symbol val="none"/>
          </c:marker>
          <c:val>
            <c:numRef>
              <c:f>'Case by week'!$U$9:$AI$9</c:f>
              <c:numCache>
                <c:formatCode>General</c:formatCode>
                <c:ptCount val="15"/>
                <c:pt idx="0">
                  <c:v>15</c:v>
                </c:pt>
                <c:pt idx="1">
                  <c:v>20</c:v>
                </c:pt>
                <c:pt idx="2">
                  <c:v>16</c:v>
                </c:pt>
                <c:pt idx="3">
                  <c:v>23</c:v>
                </c:pt>
                <c:pt idx="4">
                  <c:v>18</c:v>
                </c:pt>
                <c:pt idx="5">
                  <c:v>22</c:v>
                </c:pt>
                <c:pt idx="6">
                  <c:v>26</c:v>
                </c:pt>
                <c:pt idx="7">
                  <c:v>30</c:v>
                </c:pt>
                <c:pt idx="8">
                  <c:v>45</c:v>
                </c:pt>
                <c:pt idx="9">
                  <c:v>47</c:v>
                </c:pt>
                <c:pt idx="10">
                  <c:v>46</c:v>
                </c:pt>
                <c:pt idx="11">
                  <c:v>45</c:v>
                </c:pt>
                <c:pt idx="12">
                  <c:v>43</c:v>
                </c:pt>
                <c:pt idx="13">
                  <c:v>40</c:v>
                </c:pt>
                <c:pt idx="14">
                  <c:v>35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F1E-4E2B-967D-F731B3083DF8}"/>
            </c:ext>
          </c:extLst>
        </c:ser>
        <c:ser>
          <c:idx val="1"/>
          <c:order val="1"/>
          <c:tx>
            <c:v>2015</c:v>
          </c:tx>
          <c:spPr>
            <a:ln w="44450">
              <a:solidFill>
                <a:srgbClr val="C00000"/>
              </a:solidFill>
              <a:prstDash val="sysDash"/>
            </a:ln>
          </c:spPr>
          <c:marker>
            <c:symbol val="none"/>
          </c:marker>
          <c:val>
            <c:numRef>
              <c:f>'Case by week'!$U$10:$AI$10</c:f>
              <c:numCache>
                <c:formatCode>General</c:formatCode>
                <c:ptCount val="15"/>
                <c:pt idx="0">
                  <c:v>21</c:v>
                </c:pt>
                <c:pt idx="1">
                  <c:v>18</c:v>
                </c:pt>
                <c:pt idx="2">
                  <c:v>17</c:v>
                </c:pt>
                <c:pt idx="3">
                  <c:v>20</c:v>
                </c:pt>
                <c:pt idx="4">
                  <c:v>21</c:v>
                </c:pt>
                <c:pt idx="5">
                  <c:v>20</c:v>
                </c:pt>
                <c:pt idx="6">
                  <c:v>29</c:v>
                </c:pt>
                <c:pt idx="7">
                  <c:v>32</c:v>
                </c:pt>
                <c:pt idx="8">
                  <c:v>40</c:v>
                </c:pt>
                <c:pt idx="9">
                  <c:v>46</c:v>
                </c:pt>
                <c:pt idx="10">
                  <c:v>50</c:v>
                </c:pt>
                <c:pt idx="11">
                  <c:v>52</c:v>
                </c:pt>
                <c:pt idx="12">
                  <c:v>47</c:v>
                </c:pt>
                <c:pt idx="13">
                  <c:v>46</c:v>
                </c:pt>
                <c:pt idx="14">
                  <c:v>40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0F1E-4E2B-967D-F731B3083DF8}"/>
            </c:ext>
          </c:extLst>
        </c:ser>
        <c:ser>
          <c:idx val="2"/>
          <c:order val="2"/>
          <c:tx>
            <c:v>2016</c:v>
          </c:tx>
          <c:spPr>
            <a:ln w="44450">
              <a:solidFill>
                <a:sysClr val="windowText" lastClr="000000"/>
              </a:solidFill>
              <a:prstDash val="lgDash"/>
            </a:ln>
          </c:spPr>
          <c:marker>
            <c:symbol val="none"/>
          </c:marker>
          <c:val>
            <c:numRef>
              <c:f>'Case by week'!$U$11:$AI$11</c:f>
              <c:numCache>
                <c:formatCode>General</c:formatCode>
                <c:ptCount val="15"/>
                <c:pt idx="0">
                  <c:v>17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24</c:v>
                </c:pt>
                <c:pt idx="5">
                  <c:v>19</c:v>
                </c:pt>
                <c:pt idx="6">
                  <c:v>25</c:v>
                </c:pt>
                <c:pt idx="7">
                  <c:v>35</c:v>
                </c:pt>
                <c:pt idx="8">
                  <c:v>50</c:v>
                </c:pt>
                <c:pt idx="9">
                  <c:v>45</c:v>
                </c:pt>
                <c:pt idx="10">
                  <c:v>43</c:v>
                </c:pt>
                <c:pt idx="11">
                  <c:v>48</c:v>
                </c:pt>
                <c:pt idx="12">
                  <c:v>42</c:v>
                </c:pt>
                <c:pt idx="13">
                  <c:v>38</c:v>
                </c:pt>
                <c:pt idx="14">
                  <c:v>30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0F1E-4E2B-967D-F731B3083DF8}"/>
            </c:ext>
          </c:extLst>
        </c:ser>
        <c:ser>
          <c:idx val="3"/>
          <c:order val="3"/>
          <c:tx>
            <c:v>2017</c:v>
          </c:tx>
          <c:spPr>
            <a:ln w="4445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'Case by week'!$U$12:$AI$12</c:f>
              <c:numCache>
                <c:formatCode>General</c:formatCode>
                <c:ptCount val="15"/>
                <c:pt idx="0">
                  <c:v>16</c:v>
                </c:pt>
                <c:pt idx="1">
                  <c:v>18</c:v>
                </c:pt>
                <c:pt idx="2">
                  <c:v>14</c:v>
                </c:pt>
                <c:pt idx="3">
                  <c:v>18</c:v>
                </c:pt>
                <c:pt idx="4">
                  <c:v>15</c:v>
                </c:pt>
                <c:pt idx="5">
                  <c:v>16</c:v>
                </c:pt>
                <c:pt idx="6">
                  <c:v>31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3-0F1E-4E2B-967D-F731B3083D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6022152"/>
        <c:axId val="2096025464"/>
      </c:lineChart>
      <c:catAx>
        <c:axId val="20960221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96025464"/>
        <c:crosses val="autoZero"/>
        <c:auto val="1"/>
        <c:lblAlgn val="ctr"/>
        <c:lblOffset val="100"/>
        <c:noMultiLvlLbl val="0"/>
      </c:catAx>
      <c:valAx>
        <c:axId val="20960254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960221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3819453327061368"/>
          <c:y val="4.5390439944132541E-2"/>
          <c:w val="0.84418458438401256"/>
          <c:h val="0.75558766975267799"/>
        </c:manualLayout>
      </c:layout>
      <c:lineChart>
        <c:grouping val="standard"/>
        <c:varyColors val="0"/>
        <c:ser>
          <c:idx val="0"/>
          <c:order val="0"/>
          <c:tx>
            <c:v>2014</c:v>
          </c:tx>
          <c:spPr>
            <a:ln w="38100">
              <a:solidFill>
                <a:srgbClr val="00953A"/>
              </a:solidFill>
            </a:ln>
          </c:spPr>
          <c:marker>
            <c:symbol val="none"/>
          </c:marker>
          <c:val>
            <c:numRef>
              <c:f>'[Chart in Microsoft PowerPoint]Case by week'!$U$35:$AI$35</c:f>
              <c:numCache>
                <c:formatCode>General</c:formatCode>
                <c:ptCount val="15"/>
                <c:pt idx="0">
                  <c:v>15</c:v>
                </c:pt>
                <c:pt idx="1">
                  <c:v>20</c:v>
                </c:pt>
                <c:pt idx="2">
                  <c:v>16</c:v>
                </c:pt>
                <c:pt idx="3">
                  <c:v>23</c:v>
                </c:pt>
                <c:pt idx="4">
                  <c:v>18</c:v>
                </c:pt>
                <c:pt idx="5">
                  <c:v>22</c:v>
                </c:pt>
                <c:pt idx="6">
                  <c:v>20</c:v>
                </c:pt>
                <c:pt idx="7">
                  <c:v>19</c:v>
                </c:pt>
                <c:pt idx="8">
                  <c:v>18</c:v>
                </c:pt>
                <c:pt idx="9">
                  <c:v>19</c:v>
                </c:pt>
                <c:pt idx="10">
                  <c:v>23</c:v>
                </c:pt>
                <c:pt idx="11">
                  <c:v>21</c:v>
                </c:pt>
                <c:pt idx="12">
                  <c:v>19</c:v>
                </c:pt>
                <c:pt idx="13">
                  <c:v>17</c:v>
                </c:pt>
                <c:pt idx="14">
                  <c:v>20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9C8B-43D2-878F-8C86E06BAE00}"/>
            </c:ext>
          </c:extLst>
        </c:ser>
        <c:ser>
          <c:idx val="1"/>
          <c:order val="1"/>
          <c:tx>
            <c:v>2015</c:v>
          </c:tx>
          <c:spPr>
            <a:ln w="38100">
              <a:solidFill>
                <a:srgbClr val="C00000"/>
              </a:solidFill>
              <a:prstDash val="dash"/>
            </a:ln>
          </c:spPr>
          <c:marker>
            <c:symbol val="none"/>
          </c:marker>
          <c:val>
            <c:numRef>
              <c:f>'[Chart in Microsoft PowerPoint]Case by week'!$U$36:$AI$36</c:f>
              <c:numCache>
                <c:formatCode>General</c:formatCode>
                <c:ptCount val="15"/>
                <c:pt idx="0">
                  <c:v>21</c:v>
                </c:pt>
                <c:pt idx="1">
                  <c:v>18</c:v>
                </c:pt>
                <c:pt idx="2">
                  <c:v>17</c:v>
                </c:pt>
                <c:pt idx="3">
                  <c:v>20</c:v>
                </c:pt>
                <c:pt idx="4">
                  <c:v>21</c:v>
                </c:pt>
                <c:pt idx="5">
                  <c:v>20</c:v>
                </c:pt>
                <c:pt idx="6">
                  <c:v>19</c:v>
                </c:pt>
                <c:pt idx="7">
                  <c:v>18</c:v>
                </c:pt>
                <c:pt idx="8">
                  <c:v>20</c:v>
                </c:pt>
                <c:pt idx="9">
                  <c:v>23</c:v>
                </c:pt>
                <c:pt idx="10">
                  <c:v>18</c:v>
                </c:pt>
                <c:pt idx="11">
                  <c:v>17</c:v>
                </c:pt>
                <c:pt idx="12">
                  <c:v>18</c:v>
                </c:pt>
                <c:pt idx="13">
                  <c:v>15</c:v>
                </c:pt>
                <c:pt idx="14">
                  <c:v>17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9C8B-43D2-878F-8C86E06BAE00}"/>
            </c:ext>
          </c:extLst>
        </c:ser>
        <c:ser>
          <c:idx val="2"/>
          <c:order val="2"/>
          <c:tx>
            <c:v>2016</c:v>
          </c:tx>
          <c:spPr>
            <a:ln w="38100">
              <a:solidFill>
                <a:schemeClr val="tx1"/>
              </a:solidFill>
              <a:prstDash val="lgDash"/>
            </a:ln>
          </c:spPr>
          <c:marker>
            <c:symbol val="none"/>
          </c:marker>
          <c:val>
            <c:numRef>
              <c:f>'[Chart in Microsoft PowerPoint]Case by week'!$U$37:$AI$37</c:f>
              <c:numCache>
                <c:formatCode>General</c:formatCode>
                <c:ptCount val="15"/>
                <c:pt idx="0">
                  <c:v>17</c:v>
                </c:pt>
                <c:pt idx="1">
                  <c:v>19</c:v>
                </c:pt>
                <c:pt idx="2">
                  <c:v>20</c:v>
                </c:pt>
                <c:pt idx="3">
                  <c:v>21</c:v>
                </c:pt>
                <c:pt idx="4">
                  <c:v>24</c:v>
                </c:pt>
                <c:pt idx="5">
                  <c:v>19</c:v>
                </c:pt>
                <c:pt idx="6">
                  <c:v>22</c:v>
                </c:pt>
                <c:pt idx="7">
                  <c:v>22</c:v>
                </c:pt>
                <c:pt idx="8">
                  <c:v>19</c:v>
                </c:pt>
                <c:pt idx="9">
                  <c:v>18</c:v>
                </c:pt>
                <c:pt idx="10">
                  <c:v>20</c:v>
                </c:pt>
                <c:pt idx="11">
                  <c:v>23</c:v>
                </c:pt>
                <c:pt idx="12">
                  <c:v>16</c:v>
                </c:pt>
                <c:pt idx="13">
                  <c:v>16</c:v>
                </c:pt>
                <c:pt idx="14">
                  <c:v>16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9C8B-43D2-878F-8C86E06BAE00}"/>
            </c:ext>
          </c:extLst>
        </c:ser>
        <c:ser>
          <c:idx val="3"/>
          <c:order val="3"/>
          <c:tx>
            <c:v>2017</c:v>
          </c:tx>
          <c:spPr>
            <a:ln w="381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'[Chart in Microsoft PowerPoint]Case by week'!$U$38:$AI$38</c:f>
              <c:numCache>
                <c:formatCode>General</c:formatCode>
                <c:ptCount val="15"/>
                <c:pt idx="0">
                  <c:v>16</c:v>
                </c:pt>
                <c:pt idx="1">
                  <c:v>18</c:v>
                </c:pt>
                <c:pt idx="2">
                  <c:v>14</c:v>
                </c:pt>
                <c:pt idx="3">
                  <c:v>18</c:v>
                </c:pt>
                <c:pt idx="4">
                  <c:v>15</c:v>
                </c:pt>
                <c:pt idx="5">
                  <c:v>16</c:v>
                </c:pt>
                <c:pt idx="6">
                  <c:v>31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3-9C8B-43D2-878F-8C86E06BAE0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7573464"/>
        <c:axId val="2097486952"/>
      </c:lineChart>
      <c:catAx>
        <c:axId val="209757346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Semana do relatório</a:t>
                </a:r>
              </a:p>
            </c:rich>
          </c:tx>
          <c:overlay val="0"/>
        </c:title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097486952"/>
        <c:crosses val="autoZero"/>
        <c:auto val="1"/>
        <c:lblAlgn val="ctr"/>
        <c:lblOffset val="100"/>
        <c:noMultiLvlLbl val="0"/>
      </c:catAx>
      <c:valAx>
        <c:axId val="2097486952"/>
        <c:scaling>
          <c:orientation val="minMax"/>
          <c:max val="60"/>
        </c:scaling>
        <c:delete val="0"/>
        <c:axPos val="l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Número de casos</a:t>
                </a:r>
              </a:p>
            </c:rich>
          </c:tx>
          <c:layout>
            <c:manualLayout>
              <c:xMode val="edge"/>
              <c:yMode val="edge"/>
              <c:x val="1.7873131567605192E-2"/>
              <c:y val="0.28964716898850301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09757346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2000" baseline="0">
          <a:solidFill>
            <a:schemeClr val="tx1"/>
          </a:solidFill>
          <a:latin typeface="Arial" panose="020B0604020202020204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'Case by week'!$B$9</c:f>
              <c:strCache>
                <c:ptCount val="1"/>
                <c:pt idx="0">
                  <c:v>A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val>
            <c:numRef>
              <c:f>'Case by week'!$C$9:$I$9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5</c:v>
                </c:pt>
                <c:pt idx="4">
                  <c:v>3</c:v>
                </c:pt>
                <c:pt idx="5">
                  <c:v>1</c:v>
                </c:pt>
                <c:pt idx="6">
                  <c:v>2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C58E-40CD-B51A-37CD425A95B3}"/>
            </c:ext>
          </c:extLst>
        </c:ser>
        <c:ser>
          <c:idx val="1"/>
          <c:order val="1"/>
          <c:tx>
            <c:strRef>
              <c:f>'Case by week'!$B$10</c:f>
              <c:strCache>
                <c:ptCount val="1"/>
                <c:pt idx="0">
                  <c:v>B</c:v>
                </c:pt>
              </c:strCache>
            </c:strRef>
          </c:tx>
          <c:spPr>
            <a:ln w="38100">
              <a:solidFill>
                <a:srgbClr val="D56513"/>
              </a:solidFill>
            </a:ln>
          </c:spPr>
          <c:marker>
            <c:symbol val="none"/>
          </c:marker>
          <c:val>
            <c:numRef>
              <c:f>'Case by week'!$C$10:$I$10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C58E-40CD-B51A-37CD425A95B3}"/>
            </c:ext>
          </c:extLst>
        </c:ser>
        <c:ser>
          <c:idx val="2"/>
          <c:order val="2"/>
          <c:tx>
            <c:strRef>
              <c:f>'Case by week'!$B$11</c:f>
              <c:strCache>
                <c:ptCount val="1"/>
                <c:pt idx="0">
                  <c:v>C</c:v>
                </c:pt>
              </c:strCache>
            </c:strRef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val>
            <c:numRef>
              <c:f>'Case by week'!$C$11:$I$11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2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C58E-40CD-B51A-37CD425A95B3}"/>
            </c:ext>
          </c:extLst>
        </c:ser>
        <c:ser>
          <c:idx val="3"/>
          <c:order val="3"/>
          <c:tx>
            <c:strRef>
              <c:f>'Case by week'!$B$12</c:f>
              <c:strCache>
                <c:ptCount val="1"/>
                <c:pt idx="0">
                  <c:v>D</c:v>
                </c:pt>
              </c:strCache>
            </c:strRef>
          </c:tx>
          <c:spPr>
            <a:ln w="38100">
              <a:solidFill>
                <a:srgbClr val="005808"/>
              </a:solidFill>
            </a:ln>
          </c:spPr>
          <c:marker>
            <c:symbol val="none"/>
          </c:marker>
          <c:val>
            <c:numRef>
              <c:f>'Case by week'!$C$12:$I$12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5</c:v>
                </c:pt>
                <c:pt idx="3">
                  <c:v>2</c:v>
                </c:pt>
                <c:pt idx="4">
                  <c:v>6</c:v>
                </c:pt>
                <c:pt idx="5">
                  <c:v>3</c:v>
                </c:pt>
                <c:pt idx="6">
                  <c:v>8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3-C58E-40CD-B51A-37CD425A95B3}"/>
            </c:ext>
          </c:extLst>
        </c:ser>
        <c:ser>
          <c:idx val="4"/>
          <c:order val="4"/>
          <c:tx>
            <c:strRef>
              <c:f>'Case by week'!$B$13</c:f>
              <c:strCache>
                <c:ptCount val="1"/>
                <c:pt idx="0">
                  <c:v>E</c:v>
                </c:pt>
              </c:strCache>
            </c:strRef>
          </c:tx>
          <c:spPr>
            <a:ln w="38100"/>
          </c:spPr>
          <c:marker>
            <c:symbol val="none"/>
          </c:marker>
          <c:val>
            <c:numRef>
              <c:f>'Case by week'!$C$13:$I$13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3</c:v>
                </c:pt>
                <c:pt idx="5">
                  <c:v>4</c:v>
                </c:pt>
                <c:pt idx="6">
                  <c:v>2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4-C58E-40CD-B51A-37CD425A95B3}"/>
            </c:ext>
          </c:extLst>
        </c:ser>
        <c:ser>
          <c:idx val="5"/>
          <c:order val="5"/>
          <c:tx>
            <c:strRef>
              <c:f>'Case by week'!$B$14</c:f>
              <c:strCache>
                <c:ptCount val="1"/>
                <c:pt idx="0">
                  <c:v>F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val>
            <c:numRef>
              <c:f>'Case by week'!$C$14:$I$14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0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5-C58E-40CD-B51A-37CD425A95B3}"/>
            </c:ext>
          </c:extLst>
        </c:ser>
        <c:ser>
          <c:idx val="6"/>
          <c:order val="6"/>
          <c:tx>
            <c:strRef>
              <c:f>'Case by week'!$B$15</c:f>
              <c:strCache>
                <c:ptCount val="1"/>
                <c:pt idx="0">
                  <c:v>G</c:v>
                </c:pt>
              </c:strCache>
            </c:strRef>
          </c:tx>
          <c:spPr>
            <a:ln w="38100">
              <a:solidFill>
                <a:srgbClr val="000000"/>
              </a:solidFill>
            </a:ln>
          </c:spPr>
          <c:marker>
            <c:symbol val="none"/>
          </c:marker>
          <c:val>
            <c:numRef>
              <c:f>'Case by week'!$C$15:$I$15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12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6-C58E-40CD-B51A-37CD425A95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8104504"/>
        <c:axId val="2098107736"/>
      </c:lineChart>
      <c:catAx>
        <c:axId val="20981045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98107736"/>
        <c:crosses val="autoZero"/>
        <c:auto val="1"/>
        <c:lblAlgn val="ctr"/>
        <c:lblOffset val="100"/>
        <c:noMultiLvlLbl val="0"/>
      </c:catAx>
      <c:valAx>
        <c:axId val="20981077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98104504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'Case by week'!$K$9</c:f>
              <c:strCache>
                <c:ptCount val="1"/>
                <c:pt idx="0">
                  <c:v>A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val>
            <c:numRef>
              <c:f>'Case by week'!$L$9:$R$9</c:f>
              <c:numCache>
                <c:formatCode>General</c:formatCode>
                <c:ptCount val="7"/>
                <c:pt idx="0">
                  <c:v>1</c:v>
                </c:pt>
                <c:pt idx="1">
                  <c:v>3</c:v>
                </c:pt>
                <c:pt idx="2">
                  <c:v>2</c:v>
                </c:pt>
                <c:pt idx="3">
                  <c:v>5</c:v>
                </c:pt>
                <c:pt idx="4">
                  <c:v>3</c:v>
                </c:pt>
                <c:pt idx="5">
                  <c:v>1</c:v>
                </c:pt>
                <c:pt idx="6">
                  <c:v>4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AAD8-42B0-AD35-FF383736F72C}"/>
            </c:ext>
          </c:extLst>
        </c:ser>
        <c:ser>
          <c:idx val="1"/>
          <c:order val="1"/>
          <c:tx>
            <c:strRef>
              <c:f>'Case by week'!$K$10</c:f>
              <c:strCache>
                <c:ptCount val="1"/>
                <c:pt idx="0">
                  <c:v>B</c:v>
                </c:pt>
              </c:strCache>
            </c:strRef>
          </c:tx>
          <c:spPr>
            <a:ln w="38100">
              <a:solidFill>
                <a:srgbClr val="D56513"/>
              </a:solidFill>
            </a:ln>
          </c:spPr>
          <c:marker>
            <c:symbol val="none"/>
          </c:marker>
          <c:val>
            <c:numRef>
              <c:f>'Case by week'!$L$10:$R$10</c:f>
              <c:numCache>
                <c:formatCode>General</c:formatCode>
                <c:ptCount val="7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2</c:v>
                </c:pt>
                <c:pt idx="6">
                  <c:v>3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AAD8-42B0-AD35-FF383736F72C}"/>
            </c:ext>
          </c:extLst>
        </c:ser>
        <c:ser>
          <c:idx val="2"/>
          <c:order val="2"/>
          <c:tx>
            <c:strRef>
              <c:f>'Case by week'!$K$11</c:f>
              <c:strCache>
                <c:ptCount val="1"/>
                <c:pt idx="0">
                  <c:v>C</c:v>
                </c:pt>
              </c:strCache>
            </c:strRef>
          </c:tx>
          <c:spPr>
            <a:ln w="38100">
              <a:solidFill>
                <a:srgbClr val="FFC000"/>
              </a:solidFill>
            </a:ln>
          </c:spPr>
          <c:marker>
            <c:symbol val="none"/>
          </c:marker>
          <c:val>
            <c:numRef>
              <c:f>'Case by week'!$L$11:$R$11</c:f>
              <c:numCache>
                <c:formatCode>General</c:formatCode>
                <c:ptCount val="7"/>
                <c:pt idx="0">
                  <c:v>4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4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AAD8-42B0-AD35-FF383736F72C}"/>
            </c:ext>
          </c:extLst>
        </c:ser>
        <c:ser>
          <c:idx val="3"/>
          <c:order val="3"/>
          <c:tx>
            <c:strRef>
              <c:f>'Case by week'!$K$12</c:f>
              <c:strCache>
                <c:ptCount val="1"/>
                <c:pt idx="0">
                  <c:v>D</c:v>
                </c:pt>
              </c:strCache>
            </c:strRef>
          </c:tx>
          <c:spPr>
            <a:ln w="38100">
              <a:solidFill>
                <a:srgbClr val="005808"/>
              </a:solidFill>
            </a:ln>
          </c:spPr>
          <c:marker>
            <c:symbol val="none"/>
          </c:marker>
          <c:val>
            <c:numRef>
              <c:f>'Case by week'!$L$12:$R$12</c:f>
              <c:numCache>
                <c:formatCode>General</c:formatCode>
                <c:ptCount val="7"/>
                <c:pt idx="0">
                  <c:v>4</c:v>
                </c:pt>
                <c:pt idx="1">
                  <c:v>3</c:v>
                </c:pt>
                <c:pt idx="2">
                  <c:v>5</c:v>
                </c:pt>
                <c:pt idx="3">
                  <c:v>2</c:v>
                </c:pt>
                <c:pt idx="4">
                  <c:v>6</c:v>
                </c:pt>
                <c:pt idx="5">
                  <c:v>3</c:v>
                </c:pt>
                <c:pt idx="6">
                  <c:v>7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3-AAD8-42B0-AD35-FF383736F72C}"/>
            </c:ext>
          </c:extLst>
        </c:ser>
        <c:ser>
          <c:idx val="4"/>
          <c:order val="4"/>
          <c:tx>
            <c:strRef>
              <c:f>'Case by week'!$K$13</c:f>
              <c:strCache>
                <c:ptCount val="1"/>
                <c:pt idx="0">
                  <c:v>E</c:v>
                </c:pt>
              </c:strCache>
            </c:strRef>
          </c:tx>
          <c:spPr>
            <a:ln w="381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'Case by week'!$L$13:$R$13</c:f>
              <c:numCache>
                <c:formatCode>General</c:formatCode>
                <c:ptCount val="7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6</c:v>
                </c:pt>
                <c:pt idx="4">
                  <c:v>3</c:v>
                </c:pt>
                <c:pt idx="5">
                  <c:v>4</c:v>
                </c:pt>
                <c:pt idx="6">
                  <c:v>5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4-AAD8-42B0-AD35-FF383736F72C}"/>
            </c:ext>
          </c:extLst>
        </c:ser>
        <c:ser>
          <c:idx val="5"/>
          <c:order val="5"/>
          <c:tx>
            <c:strRef>
              <c:f>'Case by week'!$K$14</c:f>
              <c:strCache>
                <c:ptCount val="1"/>
                <c:pt idx="0">
                  <c:v>F</c:v>
                </c:pt>
              </c:strCache>
            </c:strRef>
          </c:tx>
          <c:spPr>
            <a:ln w="38100">
              <a:solidFill>
                <a:srgbClr val="7030A0"/>
              </a:solidFill>
            </a:ln>
          </c:spPr>
          <c:marker>
            <c:symbol val="none"/>
          </c:marker>
          <c:val>
            <c:numRef>
              <c:f>'Case by week'!$L$14:$R$14</c:f>
              <c:numCache>
                <c:formatCode>General</c:formatCode>
                <c:ptCount val="7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0</c:v>
                </c:pt>
                <c:pt idx="5">
                  <c:v>2</c:v>
                </c:pt>
                <c:pt idx="6">
                  <c:v>4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5-AAD8-42B0-AD35-FF383736F72C}"/>
            </c:ext>
          </c:extLst>
        </c:ser>
        <c:ser>
          <c:idx val="6"/>
          <c:order val="6"/>
          <c:tx>
            <c:strRef>
              <c:f>'Case by week'!$K$15</c:f>
              <c:strCache>
                <c:ptCount val="1"/>
                <c:pt idx="0">
                  <c:v>G</c:v>
                </c:pt>
              </c:strCache>
            </c:strRef>
          </c:tx>
          <c:spPr>
            <a:ln w="38100">
              <a:solidFill>
                <a:srgbClr val="000000"/>
              </a:solidFill>
            </a:ln>
          </c:spPr>
          <c:marker>
            <c:symbol val="none"/>
          </c:marker>
          <c:val>
            <c:numRef>
              <c:f>'Case by week'!$L$15:$R$15</c:f>
              <c:numCache>
                <c:formatCode>General</c:formatCode>
                <c:ptCount val="7"/>
                <c:pt idx="0">
                  <c:v>1</c:v>
                </c:pt>
                <c:pt idx="1">
                  <c:v>4</c:v>
                </c:pt>
                <c:pt idx="2">
                  <c:v>2</c:v>
                </c:pt>
                <c:pt idx="3">
                  <c:v>0</c:v>
                </c:pt>
                <c:pt idx="4">
                  <c:v>1</c:v>
                </c:pt>
                <c:pt idx="5">
                  <c:v>1</c:v>
                </c:pt>
                <c:pt idx="6">
                  <c:v>4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6-AAD8-42B0-AD35-FF383736F7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8350376"/>
        <c:axId val="2088342952"/>
      </c:lineChart>
      <c:catAx>
        <c:axId val="20883503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88342952"/>
        <c:crosses val="autoZero"/>
        <c:auto val="1"/>
        <c:lblAlgn val="ctr"/>
        <c:lblOffset val="100"/>
        <c:noMultiLvlLbl val="0"/>
      </c:catAx>
      <c:valAx>
        <c:axId val="2088342952"/>
        <c:scaling>
          <c:orientation val="minMax"/>
          <c:max val="12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>
            <a:solidFill>
              <a:srgbClr val="000000"/>
            </a:solidFill>
          </a:ln>
        </c:spPr>
        <c:crossAx val="208835037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1"/>
          <c:order val="0"/>
          <c:spPr>
            <a:ln w="508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Sheet3!$C$4:$C$26</c:f>
              <c:numCache>
                <c:formatCode>General</c:formatCode>
                <c:ptCount val="23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3</c:v>
                </c:pt>
                <c:pt idx="4">
                  <c:v>7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4</c:v>
                </c:pt>
                <c:pt idx="9">
                  <c:v>2</c:v>
                </c:pt>
                <c:pt idx="10">
                  <c:v>7</c:v>
                </c:pt>
                <c:pt idx="11">
                  <c:v>5</c:v>
                </c:pt>
                <c:pt idx="12">
                  <c:v>8</c:v>
                </c:pt>
                <c:pt idx="13">
                  <c:v>12</c:v>
                </c:pt>
                <c:pt idx="14">
                  <c:v>9</c:v>
                </c:pt>
                <c:pt idx="15">
                  <c:v>6</c:v>
                </c:pt>
                <c:pt idx="16">
                  <c:v>5</c:v>
                </c:pt>
                <c:pt idx="17">
                  <c:v>6</c:v>
                </c:pt>
                <c:pt idx="18">
                  <c:v>5</c:v>
                </c:pt>
                <c:pt idx="19">
                  <c:v>8</c:v>
                </c:pt>
                <c:pt idx="20">
                  <c:v>21</c:v>
                </c:pt>
                <c:pt idx="21">
                  <c:v>29</c:v>
                </c:pt>
                <c:pt idx="22">
                  <c:v>31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F0B8-42A3-97EC-7173FB5228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7486232"/>
        <c:axId val="2087508744"/>
      </c:lineChart>
      <c:catAx>
        <c:axId val="208748623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Semana</a:t>
                </a:r>
              </a:p>
            </c:rich>
          </c:tx>
          <c:overlay val="0"/>
        </c:title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c:spPr>
        <c:txPr>
          <a:bodyPr/>
          <a:lstStyle/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7508744"/>
        <c:crosses val="autoZero"/>
        <c:auto val="1"/>
        <c:lblAlgn val="ctr"/>
        <c:lblOffset val="100"/>
        <c:noMultiLvlLbl val="0"/>
      </c:catAx>
      <c:valAx>
        <c:axId val="2087508744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N.º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>
                <a:shade val="95000"/>
                <a:satMod val="105000"/>
              </a:sysClr>
            </a:solidFill>
            <a:prstDash val="solid"/>
          </a:ln>
          <a:effectLst/>
        </c:spPr>
        <c:txPr>
          <a:bodyPr/>
          <a:lstStyle/>
          <a:p>
            <a:pPr>
              <a:defRPr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7486232"/>
        <c:crosses val="autoZero"/>
        <c:crossBetween val="midCat"/>
      </c:valAx>
      <c:spPr>
        <a:noFill/>
        <a:ln>
          <a:noFill/>
        </a:ln>
      </c:spPr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2000"/>
      </a:pPr>
      <a:endParaRPr lang="en-US"/>
    </a:p>
  </c:txPr>
  <c:externalData r:id="rId2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'1.07 - S52'!$C$3</c:f>
              <c:strCache>
                <c:ptCount val="1"/>
                <c:pt idx="0">
                  <c:v># Casos</c:v>
                </c:pt>
              </c:strCache>
            </c:strRef>
          </c:tx>
          <c:spPr>
            <a:solidFill>
              <a:srgbClr val="0065A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'1.07 - S52'!$B$4:$B$26</c:f>
              <c:numCache>
                <c:formatCode>d\-mmm</c:formatCode>
                <c:ptCount val="23"/>
                <c:pt idx="0">
                  <c:v>44652</c:v>
                </c:pt>
                <c:pt idx="1">
                  <c:v>44653</c:v>
                </c:pt>
                <c:pt idx="2">
                  <c:v>44654</c:v>
                </c:pt>
                <c:pt idx="3">
                  <c:v>44655</c:v>
                </c:pt>
                <c:pt idx="4">
                  <c:v>44656</c:v>
                </c:pt>
                <c:pt idx="5">
                  <c:v>44657</c:v>
                </c:pt>
                <c:pt idx="6">
                  <c:v>44658</c:v>
                </c:pt>
                <c:pt idx="7">
                  <c:v>44659</c:v>
                </c:pt>
                <c:pt idx="8">
                  <c:v>44660</c:v>
                </c:pt>
                <c:pt idx="9">
                  <c:v>44661</c:v>
                </c:pt>
                <c:pt idx="10">
                  <c:v>44662</c:v>
                </c:pt>
                <c:pt idx="11">
                  <c:v>44663</c:v>
                </c:pt>
                <c:pt idx="12">
                  <c:v>44664</c:v>
                </c:pt>
                <c:pt idx="13">
                  <c:v>44665</c:v>
                </c:pt>
                <c:pt idx="14">
                  <c:v>44666</c:v>
                </c:pt>
                <c:pt idx="15">
                  <c:v>44667</c:v>
                </c:pt>
                <c:pt idx="16">
                  <c:v>44668</c:v>
                </c:pt>
                <c:pt idx="17">
                  <c:v>44669</c:v>
                </c:pt>
                <c:pt idx="18">
                  <c:v>44670</c:v>
                </c:pt>
                <c:pt idx="19">
                  <c:v>44671</c:v>
                </c:pt>
                <c:pt idx="20">
                  <c:v>44672</c:v>
                </c:pt>
                <c:pt idx="21">
                  <c:v>44673</c:v>
                </c:pt>
                <c:pt idx="22">
                  <c:v>44674</c:v>
                </c:pt>
              </c:numCache>
            </c:numRef>
          </c:cat>
          <c:val>
            <c:numRef>
              <c:f>'1.07 - S52'!$C$4:$C$26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8343-4A9A-9004-097D993907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3577648"/>
        <c:axId val="13576400"/>
      </c:barChart>
      <c:dateAx>
        <c:axId val="13577648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Data</a:t>
                </a:r>
              </a:p>
            </c:rich>
          </c:tx>
          <c:layout>
            <c:manualLayout>
              <c:xMode val="edge"/>
              <c:yMode val="edge"/>
              <c:x val="0.5105843445247038"/>
              <c:y val="0.9088599139371720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d\-mmm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6400"/>
        <c:crosses val="autoZero"/>
        <c:auto val="1"/>
        <c:lblOffset val="100"/>
        <c:baseTimeUnit val="days"/>
        <c:majorUnit val="2"/>
        <c:majorTimeUnit val="days"/>
      </c:dateAx>
      <c:valAx>
        <c:axId val="13576400"/>
        <c:scaling>
          <c:orientation val="minMax"/>
          <c:max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764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'1.07 - S52'!$C$3</c:f>
              <c:strCache>
                <c:ptCount val="1"/>
                <c:pt idx="0">
                  <c:v># Casos</c:v>
                </c:pt>
              </c:strCache>
            </c:strRef>
          </c:tx>
          <c:spPr>
            <a:solidFill>
              <a:srgbClr val="0065A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'1.07 - S52'!$B$27:$B$49</c:f>
              <c:numCache>
                <c:formatCode>d\-mmm</c:formatCode>
                <c:ptCount val="23"/>
                <c:pt idx="0">
                  <c:v>44652</c:v>
                </c:pt>
                <c:pt idx="1">
                  <c:v>44653</c:v>
                </c:pt>
                <c:pt idx="2">
                  <c:v>44654</c:v>
                </c:pt>
                <c:pt idx="3">
                  <c:v>44655</c:v>
                </c:pt>
                <c:pt idx="4">
                  <c:v>44656</c:v>
                </c:pt>
                <c:pt idx="5">
                  <c:v>44657</c:v>
                </c:pt>
                <c:pt idx="6">
                  <c:v>44658</c:v>
                </c:pt>
                <c:pt idx="7">
                  <c:v>44659</c:v>
                </c:pt>
                <c:pt idx="8">
                  <c:v>44660</c:v>
                </c:pt>
                <c:pt idx="9">
                  <c:v>44661</c:v>
                </c:pt>
                <c:pt idx="10">
                  <c:v>44662</c:v>
                </c:pt>
                <c:pt idx="11">
                  <c:v>44663</c:v>
                </c:pt>
                <c:pt idx="12">
                  <c:v>44664</c:v>
                </c:pt>
                <c:pt idx="13">
                  <c:v>44665</c:v>
                </c:pt>
                <c:pt idx="14">
                  <c:v>44666</c:v>
                </c:pt>
                <c:pt idx="15">
                  <c:v>44667</c:v>
                </c:pt>
                <c:pt idx="16">
                  <c:v>44668</c:v>
                </c:pt>
                <c:pt idx="17">
                  <c:v>44669</c:v>
                </c:pt>
                <c:pt idx="18">
                  <c:v>44670</c:v>
                </c:pt>
                <c:pt idx="19">
                  <c:v>44671</c:v>
                </c:pt>
                <c:pt idx="20">
                  <c:v>44672</c:v>
                </c:pt>
                <c:pt idx="21">
                  <c:v>44673</c:v>
                </c:pt>
                <c:pt idx="22">
                  <c:v>44674</c:v>
                </c:pt>
              </c:numCache>
            </c:numRef>
          </c:cat>
          <c:val>
            <c:numRef>
              <c:f>'1.07 - S52'!$C$27:$C$49</c:f>
              <c:numCache>
                <c:formatCode>General</c:formatCode>
                <c:ptCount val="23"/>
                <c:pt idx="0">
                  <c:v>0</c:v>
                </c:pt>
                <c:pt idx="1">
                  <c:v>1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1</c:v>
                </c:pt>
                <c:pt idx="8">
                  <c:v>0</c:v>
                </c:pt>
                <c:pt idx="9">
                  <c:v>1</c:v>
                </c:pt>
                <c:pt idx="10">
                  <c:v>0</c:v>
                </c:pt>
                <c:pt idx="11">
                  <c:v>0</c:v>
                </c:pt>
                <c:pt idx="12">
                  <c:v>1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0</c:v>
                </c:pt>
                <c:pt idx="18">
                  <c:v>1</c:v>
                </c:pt>
                <c:pt idx="19">
                  <c:v>0</c:v>
                </c:pt>
                <c:pt idx="20">
                  <c:v>0</c:v>
                </c:pt>
                <c:pt idx="21">
                  <c:v>1</c:v>
                </c:pt>
                <c:pt idx="22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8343-4A9A-9004-097D993907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13577648"/>
        <c:axId val="13576400"/>
      </c:barChart>
      <c:dateAx>
        <c:axId val="13577648"/>
        <c:scaling>
          <c:orientation val="minMax"/>
          <c:max val="44704"/>
          <c:min val="44621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Data</a:t>
                </a:r>
              </a:p>
            </c:rich>
          </c:tx>
          <c:layout>
            <c:manualLayout>
              <c:xMode val="edge"/>
              <c:yMode val="edge"/>
              <c:x val="0.50004282406918055"/>
              <c:y val="0.9080245231171569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d\-mmm" sourceLinked="1"/>
        <c:majorTickMark val="out"/>
        <c:minorTickMark val="none"/>
        <c:tickLblPos val="nextTo"/>
        <c:spPr>
          <a:noFill/>
          <a:ln w="9525" cap="flat" cmpd="sng" algn="ctr">
            <a:solidFill>
              <a:sysClr val="windowText" lastClr="000000"/>
            </a:solidFill>
            <a:round/>
          </a:ln>
          <a:effectLst/>
        </c:spPr>
        <c:txPr>
          <a:bodyPr rot="-5400000" spcFirstLastPara="1" vertOverflow="ellipsis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6400"/>
        <c:crosses val="autoZero"/>
        <c:auto val="1"/>
        <c:lblOffset val="100"/>
        <c:baseTimeUnit val="days"/>
      </c:dateAx>
      <c:valAx>
        <c:axId val="13576400"/>
        <c:scaling>
          <c:orientation val="minMax"/>
          <c:max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>
                    <a:latin typeface="Arial" panose="020B0604020202020204" pitchFamily="34" charset="0"/>
                    <a:cs typeface="Arial" panose="020B0604020202020204" pitchFamily="34" charset="0"/>
                  </a:rPr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577648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n-US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991294165152434"/>
          <c:y val="3.4131008845759911E-2"/>
          <c:w val="0.81752295578437306"/>
          <c:h val="0.5909809041851263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Sheet1!$E$29</c:f>
              <c:strCache>
                <c:ptCount val="1"/>
                <c:pt idx="0">
                  <c:v>Número de casos</c:v>
                </c:pt>
              </c:strCache>
            </c:strRef>
          </c:tx>
          <c:spPr>
            <a:solidFill>
              <a:srgbClr val="0065A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Sheet1!$D$30:$D$45</c:f>
              <c:strCache>
                <c:ptCount val="16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abril</c:v>
                </c:pt>
                <c:pt idx="4">
                  <c:v>maio</c:v>
                </c:pt>
                <c:pt idx="5">
                  <c:v>Jun</c:v>
                </c:pt>
                <c:pt idx="6">
                  <c:v>Jul</c:v>
                </c:pt>
                <c:pt idx="7">
                  <c:v>agosto</c:v>
                </c:pt>
                <c:pt idx="8">
                  <c:v>setembro</c:v>
                </c:pt>
                <c:pt idx="9">
                  <c:v>outubro</c:v>
                </c:pt>
                <c:pt idx="10">
                  <c:v>Nov</c:v>
                </c:pt>
                <c:pt idx="11">
                  <c:v>Dez</c:v>
                </c:pt>
                <c:pt idx="12">
                  <c:v>Jan</c:v>
                </c:pt>
                <c:pt idx="13">
                  <c:v>Fev</c:v>
                </c:pt>
                <c:pt idx="14">
                  <c:v>Mar</c:v>
                </c:pt>
                <c:pt idx="15">
                  <c:v>abril</c:v>
                </c:pt>
              </c:strCache>
            </c:strRef>
          </c:cat>
          <c:val>
            <c:numRef>
              <c:f>Sheet1!$E$30:$E$45</c:f>
              <c:numCache>
                <c:formatCode>General</c:formatCode>
                <c:ptCount val="16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6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11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2DFE-45F8-9459-D3B70E3D86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1740124559"/>
        <c:axId val="1736427983"/>
      </c:barChart>
      <c:catAx>
        <c:axId val="1740124559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Data</a:t>
                </a:r>
              </a:p>
            </c:rich>
          </c:tx>
          <c:layout>
            <c:manualLayout>
              <c:xMode val="edge"/>
              <c:yMode val="edge"/>
              <c:x val="0.53079855308416546"/>
              <c:y val="0.9164006652480993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36427983"/>
        <c:crosses val="autoZero"/>
        <c:auto val="0"/>
        <c:lblAlgn val="ctr"/>
        <c:lblOffset val="100"/>
        <c:noMultiLvlLbl val="0"/>
      </c:catAx>
      <c:valAx>
        <c:axId val="1736427983"/>
        <c:scaling>
          <c:orientation val="minMax"/>
          <c:max val="12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/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40124559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3866696074267907E-2"/>
          <c:y val="4.2081764235992199E-2"/>
          <c:w val="0.62605010951415063"/>
          <c:h val="0.71718232911103497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S. Paratyphi A</c:v>
                </c:pt>
              </c:strCache>
            </c:strRef>
          </c:tx>
          <c:spPr>
            <a:solidFill>
              <a:srgbClr val="109648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Sheet1!$A$2:$A$33</c:f>
              <c:strCache>
                <c:ptCount val="3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abril</c:v>
                </c:pt>
                <c:pt idx="4">
                  <c:v>maio</c:v>
                </c:pt>
                <c:pt idx="5">
                  <c:v>Jun</c:v>
                </c:pt>
                <c:pt idx="6">
                  <c:v>Jul</c:v>
                </c:pt>
                <c:pt idx="7">
                  <c:v>agosto</c:v>
                </c:pt>
                <c:pt idx="8">
                  <c:v>setembro</c:v>
                </c:pt>
                <c:pt idx="9">
                  <c:v>outubro</c:v>
                </c:pt>
                <c:pt idx="10">
                  <c:v>Nov</c:v>
                </c:pt>
                <c:pt idx="11">
                  <c:v>Dez</c:v>
                </c:pt>
                <c:pt idx="12">
                  <c:v>Jan</c:v>
                </c:pt>
                <c:pt idx="13">
                  <c:v>Fev</c:v>
                </c:pt>
                <c:pt idx="14">
                  <c:v>Mar</c:v>
                </c:pt>
                <c:pt idx="15">
                  <c:v>abril</c:v>
                </c:pt>
                <c:pt idx="16">
                  <c:v>maio</c:v>
                </c:pt>
                <c:pt idx="17">
                  <c:v>Jun</c:v>
                </c:pt>
                <c:pt idx="18">
                  <c:v>Jul</c:v>
                </c:pt>
                <c:pt idx="19">
                  <c:v>agosto</c:v>
                </c:pt>
                <c:pt idx="20">
                  <c:v>setembro</c:v>
                </c:pt>
                <c:pt idx="21">
                  <c:v>outubro</c:v>
                </c:pt>
                <c:pt idx="22">
                  <c:v>Nov</c:v>
                </c:pt>
                <c:pt idx="23">
                  <c:v>Dez</c:v>
                </c:pt>
                <c:pt idx="24">
                  <c:v>Jan</c:v>
                </c:pt>
                <c:pt idx="25">
                  <c:v>Fev</c:v>
                </c:pt>
                <c:pt idx="26">
                  <c:v>Mar</c:v>
                </c:pt>
                <c:pt idx="27">
                  <c:v>abril</c:v>
                </c:pt>
                <c:pt idx="28">
                  <c:v>maio</c:v>
                </c:pt>
                <c:pt idx="29">
                  <c:v>Jun</c:v>
                </c:pt>
                <c:pt idx="30">
                  <c:v>Jul</c:v>
                </c:pt>
                <c:pt idx="31">
                  <c:v>agosto</c:v>
                </c:pt>
              </c:strCache>
            </c:strRef>
          </c:cat>
          <c:val>
            <c:numRef>
              <c:f>Sheet1!$B$2:$B$33</c:f>
              <c:numCache>
                <c:formatCode>General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1</c:v>
                </c:pt>
                <c:pt idx="16">
                  <c:v>1</c:v>
                </c:pt>
                <c:pt idx="17">
                  <c:v>2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1</c:v>
                </c:pt>
                <c:pt idx="25">
                  <c:v>5</c:v>
                </c:pt>
                <c:pt idx="26">
                  <c:v>9</c:v>
                </c:pt>
                <c:pt idx="27">
                  <c:v>14</c:v>
                </c:pt>
                <c:pt idx="28">
                  <c:v>10</c:v>
                </c:pt>
                <c:pt idx="29">
                  <c:v>4</c:v>
                </c:pt>
                <c:pt idx="30">
                  <c:v>9</c:v>
                </c:pt>
                <c:pt idx="31">
                  <c:v>9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5439-4BF7-AF2C-0A95A06081D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S. Typhi</c:v>
                </c:pt>
              </c:strCache>
            </c:strRef>
          </c:tx>
          <c:spPr>
            <a:solidFill>
              <a:srgbClr val="0065A4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Sheet1!$A$2:$A$33</c:f>
              <c:strCache>
                <c:ptCount val="32"/>
                <c:pt idx="0">
                  <c:v>Jan</c:v>
                </c:pt>
                <c:pt idx="1">
                  <c:v>Fev</c:v>
                </c:pt>
                <c:pt idx="2">
                  <c:v>Mar</c:v>
                </c:pt>
                <c:pt idx="3">
                  <c:v>abril</c:v>
                </c:pt>
                <c:pt idx="4">
                  <c:v>maio</c:v>
                </c:pt>
                <c:pt idx="5">
                  <c:v>Jun</c:v>
                </c:pt>
                <c:pt idx="6">
                  <c:v>Jul</c:v>
                </c:pt>
                <c:pt idx="7">
                  <c:v>agosto</c:v>
                </c:pt>
                <c:pt idx="8">
                  <c:v>setembro</c:v>
                </c:pt>
                <c:pt idx="9">
                  <c:v>outubro</c:v>
                </c:pt>
                <c:pt idx="10">
                  <c:v>Nov</c:v>
                </c:pt>
                <c:pt idx="11">
                  <c:v>Dez</c:v>
                </c:pt>
                <c:pt idx="12">
                  <c:v>Jan</c:v>
                </c:pt>
                <c:pt idx="13">
                  <c:v>Fev</c:v>
                </c:pt>
                <c:pt idx="14">
                  <c:v>Mar</c:v>
                </c:pt>
                <c:pt idx="15">
                  <c:v>abril</c:v>
                </c:pt>
                <c:pt idx="16">
                  <c:v>maio</c:v>
                </c:pt>
                <c:pt idx="17">
                  <c:v>Jun</c:v>
                </c:pt>
                <c:pt idx="18">
                  <c:v>Jul</c:v>
                </c:pt>
                <c:pt idx="19">
                  <c:v>agosto</c:v>
                </c:pt>
                <c:pt idx="20">
                  <c:v>setembro</c:v>
                </c:pt>
                <c:pt idx="21">
                  <c:v>outubro</c:v>
                </c:pt>
                <c:pt idx="22">
                  <c:v>Nov</c:v>
                </c:pt>
                <c:pt idx="23">
                  <c:v>Dez</c:v>
                </c:pt>
                <c:pt idx="24">
                  <c:v>Jan</c:v>
                </c:pt>
                <c:pt idx="25">
                  <c:v>Fev</c:v>
                </c:pt>
                <c:pt idx="26">
                  <c:v>Mar</c:v>
                </c:pt>
                <c:pt idx="27">
                  <c:v>abril</c:v>
                </c:pt>
                <c:pt idx="28">
                  <c:v>maio</c:v>
                </c:pt>
                <c:pt idx="29">
                  <c:v>Jun</c:v>
                </c:pt>
                <c:pt idx="30">
                  <c:v>Jul</c:v>
                </c:pt>
                <c:pt idx="31">
                  <c:v>agosto</c:v>
                </c:pt>
              </c:strCache>
            </c:strRef>
          </c:cat>
          <c:val>
            <c:numRef>
              <c:f>Sheet1!$C$2:$C$33</c:f>
              <c:numCache>
                <c:formatCode>General</c:formatCode>
                <c:ptCount val="32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1</c:v>
                </c:pt>
                <c:pt idx="11">
                  <c:v>1</c:v>
                </c:pt>
                <c:pt idx="12">
                  <c:v>0</c:v>
                </c:pt>
                <c:pt idx="13">
                  <c:v>1</c:v>
                </c:pt>
                <c:pt idx="14">
                  <c:v>0</c:v>
                </c:pt>
                <c:pt idx="15">
                  <c:v>0</c:v>
                </c:pt>
                <c:pt idx="16">
                  <c:v>3</c:v>
                </c:pt>
                <c:pt idx="17">
                  <c:v>1</c:v>
                </c:pt>
                <c:pt idx="18">
                  <c:v>0</c:v>
                </c:pt>
                <c:pt idx="19">
                  <c:v>1</c:v>
                </c:pt>
                <c:pt idx="20">
                  <c:v>2</c:v>
                </c:pt>
                <c:pt idx="21">
                  <c:v>2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1</c:v>
                </c:pt>
                <c:pt idx="26">
                  <c:v>2</c:v>
                </c:pt>
                <c:pt idx="27">
                  <c:v>2</c:v>
                </c:pt>
                <c:pt idx="28">
                  <c:v>3</c:v>
                </c:pt>
                <c:pt idx="29">
                  <c:v>3</c:v>
                </c:pt>
                <c:pt idx="30">
                  <c:v>3</c:v>
                </c:pt>
                <c:pt idx="31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5439-4BF7-AF2C-0A95A06081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100"/>
        <c:axId val="2086732728"/>
        <c:axId val="2086725944"/>
      </c:barChart>
      <c:catAx>
        <c:axId val="208673272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6725944"/>
        <c:crosses val="autoZero"/>
        <c:auto val="1"/>
        <c:lblAlgn val="ctr"/>
        <c:lblOffset val="100"/>
        <c:tickLblSkip val="3"/>
        <c:noMultiLvlLbl val="0"/>
      </c:catAx>
      <c:valAx>
        <c:axId val="208672594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Número de casos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86732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8127377730029948"/>
          <c:y val="0.13924541390473255"/>
          <c:w val="0.27110551550162898"/>
          <c:h val="0.2247153051181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1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132625959326"/>
          <c:y val="0.103868050306893"/>
          <c:w val="0.83729370078740095"/>
          <c:h val="0.733266171439378"/>
        </c:manualLayout>
      </c:layout>
      <c:barChart>
        <c:barDir val="col"/>
        <c:grouping val="clustered"/>
        <c:varyColors val="0"/>
        <c:ser>
          <c:idx val="2"/>
          <c:order val="0"/>
          <c:tx>
            <c:v>Casos</c:v>
          </c:tx>
          <c:spPr>
            <a:solidFill>
              <a:srgbClr val="F7941D"/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National!$K$61:$K$112</c:f>
              <c:numCache>
                <c:formatCode>General</c:formatCode>
                <c:ptCount val="52"/>
                <c:pt idx="0">
                  <c:v>214</c:v>
                </c:pt>
                <c:pt idx="1">
                  <c:v>290</c:v>
                </c:pt>
                <c:pt idx="2">
                  <c:v>275</c:v>
                </c:pt>
                <c:pt idx="3">
                  <c:v>321</c:v>
                </c:pt>
                <c:pt idx="4">
                  <c:v>263</c:v>
                </c:pt>
                <c:pt idx="5">
                  <c:v>275</c:v>
                </c:pt>
                <c:pt idx="6">
                  <c:v>231</c:v>
                </c:pt>
                <c:pt idx="7">
                  <c:v>231</c:v>
                </c:pt>
                <c:pt idx="8">
                  <c:v>210</c:v>
                </c:pt>
                <c:pt idx="9">
                  <c:v>174</c:v>
                </c:pt>
                <c:pt idx="10">
                  <c:v>186</c:v>
                </c:pt>
                <c:pt idx="11">
                  <c:v>164</c:v>
                </c:pt>
                <c:pt idx="12">
                  <c:v>190</c:v>
                </c:pt>
                <c:pt idx="13">
                  <c:v>137</c:v>
                </c:pt>
                <c:pt idx="14">
                  <c:v>180</c:v>
                </c:pt>
                <c:pt idx="15">
                  <c:v>155</c:v>
                </c:pt>
                <c:pt idx="16">
                  <c:v>122</c:v>
                </c:pt>
                <c:pt idx="17">
                  <c:v>157</c:v>
                </c:pt>
                <c:pt idx="18">
                  <c:v>210</c:v>
                </c:pt>
                <c:pt idx="19">
                  <c:v>216</c:v>
                </c:pt>
                <c:pt idx="20">
                  <c:v>174</c:v>
                </c:pt>
                <c:pt idx="21">
                  <c:v>162</c:v>
                </c:pt>
                <c:pt idx="22">
                  <c:v>151</c:v>
                </c:pt>
                <c:pt idx="23">
                  <c:v>130</c:v>
                </c:pt>
                <c:pt idx="24">
                  <c:v>140</c:v>
                </c:pt>
                <c:pt idx="25">
                  <c:v>112</c:v>
                </c:pt>
                <c:pt idx="26">
                  <c:v>128</c:v>
                </c:pt>
                <c:pt idx="27">
                  <c:v>101</c:v>
                </c:pt>
                <c:pt idx="28">
                  <c:v>100</c:v>
                </c:pt>
                <c:pt idx="29">
                  <c:v>144</c:v>
                </c:pt>
                <c:pt idx="30">
                  <c:v>131</c:v>
                </c:pt>
                <c:pt idx="31">
                  <c:v>210</c:v>
                </c:pt>
                <c:pt idx="32">
                  <c:v>323</c:v>
                </c:pt>
                <c:pt idx="33">
                  <c:v>441</c:v>
                </c:pt>
                <c:pt idx="34">
                  <c:v>403</c:v>
                </c:pt>
                <c:pt idx="35">
                  <c:v>271</c:v>
                </c:pt>
                <c:pt idx="36">
                  <c:v>282</c:v>
                </c:pt>
                <c:pt idx="37">
                  <c:v>243</c:v>
                </c:pt>
                <c:pt idx="38">
                  <c:v>196</c:v>
                </c:pt>
                <c:pt idx="39">
                  <c:v>198</c:v>
                </c:pt>
                <c:pt idx="40">
                  <c:v>243</c:v>
                </c:pt>
                <c:pt idx="41">
                  <c:v>249</c:v>
                </c:pt>
                <c:pt idx="42">
                  <c:v>210</c:v>
                </c:pt>
                <c:pt idx="43">
                  <c:v>161</c:v>
                </c:pt>
                <c:pt idx="44">
                  <c:v>149</c:v>
                </c:pt>
                <c:pt idx="45">
                  <c:v>252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3EF5-44CA-92D6-F5B6E41AC13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89294504"/>
        <c:axId val="2089300712"/>
      </c:barChart>
      <c:catAx>
        <c:axId val="2089294504"/>
        <c:scaling>
          <c:orientation val="minMax"/>
        </c:scaling>
        <c:delete val="0"/>
        <c:axPos val="b"/>
        <c:majorTickMark val="out"/>
        <c:minorTickMark val="none"/>
        <c:tickLblPos val="nextTo"/>
        <c:crossAx val="2089300712"/>
        <c:crosses val="autoZero"/>
        <c:auto val="1"/>
        <c:lblAlgn val="ctr"/>
        <c:lblOffset val="100"/>
        <c:tickLblSkip val="2"/>
        <c:noMultiLvlLbl val="0"/>
      </c:catAx>
      <c:valAx>
        <c:axId val="2089300712"/>
        <c:scaling>
          <c:orientation val="minMax"/>
          <c:max val="600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N.º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89294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  <a:scene3d>
      <a:camera prst="orthographicFront"/>
      <a:lightRig rig="threePt" dir="t"/>
    </a:scene3d>
    <a:sp3d>
      <a:bevelT/>
    </a:sp3d>
  </c:spPr>
  <c:txPr>
    <a:bodyPr/>
    <a:lstStyle/>
    <a:p>
      <a:pPr>
        <a:defRPr sz="2000">
          <a:solidFill>
            <a:schemeClr val="tx1"/>
          </a:solidFill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132625959326"/>
          <c:y val="0.103868050306893"/>
          <c:w val="0.83729370078740095"/>
          <c:h val="0.733266171439378"/>
        </c:manualLayout>
      </c:layout>
      <c:barChart>
        <c:barDir val="col"/>
        <c:grouping val="clustered"/>
        <c:varyColors val="0"/>
        <c:ser>
          <c:idx val="2"/>
          <c:order val="2"/>
          <c:tx>
            <c:v>Casos</c:v>
          </c:tx>
          <c:spPr>
            <a:solidFill>
              <a:srgbClr val="F7941D"/>
            </a:solidFill>
            <a:ln>
              <a:solidFill>
                <a:schemeClr val="tx1"/>
              </a:solidFill>
            </a:ln>
          </c:spPr>
          <c:invertIfNegative val="0"/>
          <c:val>
            <c:numRef>
              <c:f>National!$K$61:$K$112</c:f>
              <c:numCache>
                <c:formatCode>General</c:formatCode>
                <c:ptCount val="52"/>
                <c:pt idx="0">
                  <c:v>214</c:v>
                </c:pt>
                <c:pt idx="1">
                  <c:v>290</c:v>
                </c:pt>
                <c:pt idx="2">
                  <c:v>275</c:v>
                </c:pt>
                <c:pt idx="3">
                  <c:v>321</c:v>
                </c:pt>
                <c:pt idx="4">
                  <c:v>263</c:v>
                </c:pt>
                <c:pt idx="5">
                  <c:v>275</c:v>
                </c:pt>
                <c:pt idx="6">
                  <c:v>231</c:v>
                </c:pt>
                <c:pt idx="7">
                  <c:v>231</c:v>
                </c:pt>
                <c:pt idx="8">
                  <c:v>210</c:v>
                </c:pt>
                <c:pt idx="9">
                  <c:v>174</c:v>
                </c:pt>
                <c:pt idx="10">
                  <c:v>186</c:v>
                </c:pt>
                <c:pt idx="11">
                  <c:v>164</c:v>
                </c:pt>
                <c:pt idx="12">
                  <c:v>190</c:v>
                </c:pt>
                <c:pt idx="13">
                  <c:v>137</c:v>
                </c:pt>
                <c:pt idx="14">
                  <c:v>180</c:v>
                </c:pt>
                <c:pt idx="15">
                  <c:v>155</c:v>
                </c:pt>
                <c:pt idx="16">
                  <c:v>122</c:v>
                </c:pt>
                <c:pt idx="17">
                  <c:v>157</c:v>
                </c:pt>
                <c:pt idx="18">
                  <c:v>210</c:v>
                </c:pt>
                <c:pt idx="19">
                  <c:v>216</c:v>
                </c:pt>
                <c:pt idx="20">
                  <c:v>174</c:v>
                </c:pt>
                <c:pt idx="21">
                  <c:v>162</c:v>
                </c:pt>
                <c:pt idx="22">
                  <c:v>151</c:v>
                </c:pt>
                <c:pt idx="23">
                  <c:v>130</c:v>
                </c:pt>
                <c:pt idx="24">
                  <c:v>140</c:v>
                </c:pt>
                <c:pt idx="25">
                  <c:v>112</c:v>
                </c:pt>
                <c:pt idx="26">
                  <c:v>128</c:v>
                </c:pt>
                <c:pt idx="27">
                  <c:v>101</c:v>
                </c:pt>
                <c:pt idx="28">
                  <c:v>100</c:v>
                </c:pt>
                <c:pt idx="29">
                  <c:v>144</c:v>
                </c:pt>
                <c:pt idx="30">
                  <c:v>131</c:v>
                </c:pt>
                <c:pt idx="31">
                  <c:v>210</c:v>
                </c:pt>
                <c:pt idx="32">
                  <c:v>323</c:v>
                </c:pt>
                <c:pt idx="33">
                  <c:v>441</c:v>
                </c:pt>
                <c:pt idx="34">
                  <c:v>403</c:v>
                </c:pt>
                <c:pt idx="35">
                  <c:v>271</c:v>
                </c:pt>
                <c:pt idx="36">
                  <c:v>282</c:v>
                </c:pt>
                <c:pt idx="37">
                  <c:v>243</c:v>
                </c:pt>
                <c:pt idx="38">
                  <c:v>196</c:v>
                </c:pt>
                <c:pt idx="39">
                  <c:v>198</c:v>
                </c:pt>
                <c:pt idx="40">
                  <c:v>243</c:v>
                </c:pt>
                <c:pt idx="41">
                  <c:v>249</c:v>
                </c:pt>
                <c:pt idx="42">
                  <c:v>210</c:v>
                </c:pt>
                <c:pt idx="43">
                  <c:v>161</c:v>
                </c:pt>
                <c:pt idx="44">
                  <c:v>149</c:v>
                </c:pt>
                <c:pt idx="45">
                  <c:v>252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  <c:pt idx="50">
                  <c:v>0</c:v>
                </c:pt>
                <c:pt idx="51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9140-4225-A5D5-35C8518FEF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axId val="2086791256"/>
        <c:axId val="2086754456"/>
      </c:barChart>
      <c:lineChart>
        <c:grouping val="standard"/>
        <c:varyColors val="0"/>
        <c:ser>
          <c:idx val="0"/>
          <c:order val="0"/>
          <c:tx>
            <c:strRef>
              <c:f>National!$I$60</c:f>
              <c:strCache>
                <c:ptCount val="1"/>
                <c:pt idx="0">
                  <c:v>Alerta</c:v>
                </c:pt>
              </c:strCache>
            </c:strRef>
          </c:tx>
          <c:spPr>
            <a:ln w="38100">
              <a:solidFill>
                <a:srgbClr val="0065A4"/>
              </a:solidFill>
            </a:ln>
          </c:spPr>
          <c:marker>
            <c:symbol val="none"/>
          </c:marker>
          <c:val>
            <c:numRef>
              <c:f>National!$I$61:$I$112</c:f>
              <c:numCache>
                <c:formatCode>General</c:formatCode>
                <c:ptCount val="52"/>
                <c:pt idx="0">
                  <c:v>380</c:v>
                </c:pt>
                <c:pt idx="1">
                  <c:v>498</c:v>
                </c:pt>
                <c:pt idx="2">
                  <c:v>469</c:v>
                </c:pt>
                <c:pt idx="3">
                  <c:v>526</c:v>
                </c:pt>
                <c:pt idx="4">
                  <c:v>575</c:v>
                </c:pt>
                <c:pt idx="5">
                  <c:v>506</c:v>
                </c:pt>
                <c:pt idx="6">
                  <c:v>482</c:v>
                </c:pt>
                <c:pt idx="7">
                  <c:v>532</c:v>
                </c:pt>
                <c:pt idx="8">
                  <c:v>483</c:v>
                </c:pt>
                <c:pt idx="9">
                  <c:v>482</c:v>
                </c:pt>
                <c:pt idx="10">
                  <c:v>492</c:v>
                </c:pt>
                <c:pt idx="11">
                  <c:v>482</c:v>
                </c:pt>
                <c:pt idx="12">
                  <c:v>412</c:v>
                </c:pt>
                <c:pt idx="13">
                  <c:v>388</c:v>
                </c:pt>
                <c:pt idx="14">
                  <c:v>395</c:v>
                </c:pt>
                <c:pt idx="15">
                  <c:v>387</c:v>
                </c:pt>
                <c:pt idx="16">
                  <c:v>325</c:v>
                </c:pt>
                <c:pt idx="17">
                  <c:v>306</c:v>
                </c:pt>
                <c:pt idx="18">
                  <c:v>390</c:v>
                </c:pt>
                <c:pt idx="19">
                  <c:v>334</c:v>
                </c:pt>
                <c:pt idx="20">
                  <c:v>327</c:v>
                </c:pt>
                <c:pt idx="21">
                  <c:v>309</c:v>
                </c:pt>
                <c:pt idx="22">
                  <c:v>275</c:v>
                </c:pt>
                <c:pt idx="23">
                  <c:v>256</c:v>
                </c:pt>
                <c:pt idx="24">
                  <c:v>295</c:v>
                </c:pt>
                <c:pt idx="25">
                  <c:v>343</c:v>
                </c:pt>
                <c:pt idx="26">
                  <c:v>176</c:v>
                </c:pt>
                <c:pt idx="27">
                  <c:v>232</c:v>
                </c:pt>
                <c:pt idx="28">
                  <c:v>201</c:v>
                </c:pt>
                <c:pt idx="29">
                  <c:v>291</c:v>
                </c:pt>
                <c:pt idx="30">
                  <c:v>379</c:v>
                </c:pt>
                <c:pt idx="31">
                  <c:v>587</c:v>
                </c:pt>
                <c:pt idx="32">
                  <c:v>661</c:v>
                </c:pt>
                <c:pt idx="33">
                  <c:v>650</c:v>
                </c:pt>
                <c:pt idx="34">
                  <c:v>697</c:v>
                </c:pt>
                <c:pt idx="35">
                  <c:v>694</c:v>
                </c:pt>
                <c:pt idx="36">
                  <c:v>731</c:v>
                </c:pt>
                <c:pt idx="37">
                  <c:v>692</c:v>
                </c:pt>
                <c:pt idx="38">
                  <c:v>366</c:v>
                </c:pt>
                <c:pt idx="39">
                  <c:v>382</c:v>
                </c:pt>
                <c:pt idx="40">
                  <c:v>472</c:v>
                </c:pt>
                <c:pt idx="41">
                  <c:v>417</c:v>
                </c:pt>
                <c:pt idx="42">
                  <c:v>321</c:v>
                </c:pt>
                <c:pt idx="43">
                  <c:v>335</c:v>
                </c:pt>
                <c:pt idx="44">
                  <c:v>360</c:v>
                </c:pt>
                <c:pt idx="45">
                  <c:v>450</c:v>
                </c:pt>
                <c:pt idx="46">
                  <c:v>387</c:v>
                </c:pt>
                <c:pt idx="47">
                  <c:v>290</c:v>
                </c:pt>
                <c:pt idx="48">
                  <c:v>255</c:v>
                </c:pt>
                <c:pt idx="49">
                  <c:v>296</c:v>
                </c:pt>
                <c:pt idx="50">
                  <c:v>300</c:v>
                </c:pt>
                <c:pt idx="51">
                  <c:v>277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9140-4225-A5D5-35C8518FEFAA}"/>
            </c:ext>
          </c:extLst>
        </c:ser>
        <c:ser>
          <c:idx val="1"/>
          <c:order val="1"/>
          <c:tx>
            <c:strRef>
              <c:f>National!$J$60</c:f>
              <c:strCache>
                <c:ptCount val="1"/>
                <c:pt idx="0">
                  <c:v>Ação</c:v>
                </c:pt>
              </c:strCache>
            </c:strRef>
          </c:tx>
          <c:spPr>
            <a:ln w="38100">
              <a:solidFill>
                <a:srgbClr val="C00000"/>
              </a:solidFill>
            </a:ln>
          </c:spPr>
          <c:marker>
            <c:symbol val="none"/>
          </c:marker>
          <c:val>
            <c:numRef>
              <c:f>National!$J$61:$J$112</c:f>
              <c:numCache>
                <c:formatCode>General</c:formatCode>
                <c:ptCount val="52"/>
                <c:pt idx="0">
                  <c:v>523.94560207947643</c:v>
                </c:pt>
                <c:pt idx="1">
                  <c:v>633.60449023688784</c:v>
                </c:pt>
                <c:pt idx="2">
                  <c:v>607.45588912735809</c:v>
                </c:pt>
                <c:pt idx="3">
                  <c:v>713.8650544506072</c:v>
                </c:pt>
                <c:pt idx="4">
                  <c:v>694.07878580027182</c:v>
                </c:pt>
                <c:pt idx="5">
                  <c:v>638.0232334210466</c:v>
                </c:pt>
                <c:pt idx="6">
                  <c:v>641.17051555144951</c:v>
                </c:pt>
                <c:pt idx="7">
                  <c:v>648.62206895357497</c:v>
                </c:pt>
                <c:pt idx="8">
                  <c:v>555.11242463615577</c:v>
                </c:pt>
                <c:pt idx="9">
                  <c:v>598.5027637977704</c:v>
                </c:pt>
                <c:pt idx="10">
                  <c:v>657.52863404375057</c:v>
                </c:pt>
                <c:pt idx="11">
                  <c:v>624.53420958322022</c:v>
                </c:pt>
                <c:pt idx="12">
                  <c:v>592.56468994444413</c:v>
                </c:pt>
                <c:pt idx="13">
                  <c:v>515.73729845055368</c:v>
                </c:pt>
                <c:pt idx="14">
                  <c:v>448.84343837927332</c:v>
                </c:pt>
                <c:pt idx="15">
                  <c:v>492.80548080572242</c:v>
                </c:pt>
                <c:pt idx="16">
                  <c:v>391.39563125582953</c:v>
                </c:pt>
                <c:pt idx="17">
                  <c:v>413.44916064298963</c:v>
                </c:pt>
                <c:pt idx="18">
                  <c:v>549.6698948099604</c:v>
                </c:pt>
                <c:pt idx="19">
                  <c:v>560.87840095229171</c:v>
                </c:pt>
                <c:pt idx="20">
                  <c:v>482.92453762904449</c:v>
                </c:pt>
                <c:pt idx="21">
                  <c:v>418.20832774049182</c:v>
                </c:pt>
                <c:pt idx="22">
                  <c:v>341.71285377301251</c:v>
                </c:pt>
                <c:pt idx="23">
                  <c:v>404.87815251294762</c:v>
                </c:pt>
                <c:pt idx="24">
                  <c:v>367.43626824226851</c:v>
                </c:pt>
                <c:pt idx="25">
                  <c:v>469.07418595183373</c:v>
                </c:pt>
                <c:pt idx="26">
                  <c:v>619.14313956633146</c:v>
                </c:pt>
                <c:pt idx="27">
                  <c:v>694.696997678966</c:v>
                </c:pt>
                <c:pt idx="28">
                  <c:v>532.62475296431967</c:v>
                </c:pt>
                <c:pt idx="29">
                  <c:v>669.65486674733552</c:v>
                </c:pt>
                <c:pt idx="30">
                  <c:v>621.42975383099542</c:v>
                </c:pt>
                <c:pt idx="31">
                  <c:v>716.93526201085581</c:v>
                </c:pt>
                <c:pt idx="32">
                  <c:v>942.61220499349827</c:v>
                </c:pt>
                <c:pt idx="33">
                  <c:v>1542.1832962838091</c:v>
                </c:pt>
                <c:pt idx="34">
                  <c:v>1396.3547439100421</c:v>
                </c:pt>
                <c:pt idx="35">
                  <c:v>1027.875800951243</c:v>
                </c:pt>
                <c:pt idx="36">
                  <c:v>1087.4367510832469</c:v>
                </c:pt>
                <c:pt idx="37">
                  <c:v>914.88004812371241</c:v>
                </c:pt>
                <c:pt idx="38">
                  <c:v>695.77179280536052</c:v>
                </c:pt>
                <c:pt idx="39">
                  <c:v>577.61333364592826</c:v>
                </c:pt>
                <c:pt idx="40">
                  <c:v>624.90588226444754</c:v>
                </c:pt>
                <c:pt idx="41">
                  <c:v>536.38829177083562</c:v>
                </c:pt>
                <c:pt idx="42">
                  <c:v>434.84750671460728</c:v>
                </c:pt>
                <c:pt idx="43">
                  <c:v>505.0674855054973</c:v>
                </c:pt>
                <c:pt idx="44">
                  <c:v>413.45166803654229</c:v>
                </c:pt>
                <c:pt idx="45">
                  <c:v>511.29810923368342</c:v>
                </c:pt>
                <c:pt idx="46">
                  <c:v>528.20832918409337</c:v>
                </c:pt>
                <c:pt idx="47">
                  <c:v>427.43826487374201</c:v>
                </c:pt>
                <c:pt idx="48">
                  <c:v>347.10535550939261</c:v>
                </c:pt>
                <c:pt idx="49">
                  <c:v>374.33485708949308</c:v>
                </c:pt>
                <c:pt idx="50">
                  <c:v>420.77533054102361</c:v>
                </c:pt>
                <c:pt idx="51">
                  <c:v>444.84799394873681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9140-4225-A5D5-35C8518FEF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86791256"/>
        <c:axId val="2086754456"/>
      </c:lineChart>
      <c:catAx>
        <c:axId val="2086791256"/>
        <c:scaling>
          <c:orientation val="minMax"/>
        </c:scaling>
        <c:delete val="0"/>
        <c:axPos val="b"/>
        <c:majorTickMark val="out"/>
        <c:minorTickMark val="none"/>
        <c:tickLblPos val="nextTo"/>
        <c:crossAx val="2086754456"/>
        <c:crosses val="autoZero"/>
        <c:auto val="1"/>
        <c:lblAlgn val="ctr"/>
        <c:lblOffset val="100"/>
        <c:tickLblSkip val="2"/>
        <c:noMultiLvlLbl val="0"/>
      </c:catAx>
      <c:valAx>
        <c:axId val="2086754456"/>
        <c:scaling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>
                    <a:latin typeface="Arial" panose="020B0604020202020204" pitchFamily="34" charset="0"/>
                    <a:cs typeface="Arial" panose="020B0604020202020204" pitchFamily="34" charset="0"/>
                  </a:rPr>
                  <a:t>N.º de casos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2086791256"/>
        <c:crosses val="autoZero"/>
        <c:crossBetween val="between"/>
      </c:valAx>
    </c:plotArea>
    <c:plotVisOnly val="1"/>
    <c:dispBlanksAs val="gap"/>
    <c:showDLblsOverMax val="0"/>
  </c:chart>
  <c:spPr>
    <a:ln>
      <a:noFill/>
    </a:ln>
    <a:scene3d>
      <a:camera prst="orthographicFront"/>
      <a:lightRig rig="threePt" dir="t"/>
    </a:scene3d>
    <a:sp3d>
      <a:bevelT/>
    </a:sp3d>
  </c:spPr>
  <c:txPr>
    <a:bodyPr/>
    <a:lstStyle/>
    <a:p>
      <a:pPr>
        <a:defRPr sz="2000">
          <a:latin typeface="+mn-lt"/>
          <a:cs typeface="Arial" panose="020B0604020202020204" pitchFamily="34" charset="0"/>
        </a:defRPr>
      </a:pPr>
      <a:endParaRPr lang="en-US"/>
    </a:p>
  </c:txPr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970199454068"/>
          <c:y val="4.1904749334908301E-2"/>
          <c:w val="0.85369303938876395"/>
          <c:h val="0.77528825638147603"/>
        </c:manualLayout>
      </c:layout>
      <c:lineChart>
        <c:grouping val="standard"/>
        <c:varyColors val="0"/>
        <c:ser>
          <c:idx val="2"/>
          <c:order val="0"/>
          <c:tx>
            <c:v>2015-2016</c:v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'By year'!$E$25:$BD$25</c:f>
              <c:numCache>
                <c:formatCode>General</c:formatCode>
                <c:ptCount val="52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  <c:pt idx="33">
                  <c:v>21</c:v>
                </c:pt>
                <c:pt idx="34">
                  <c:v>22</c:v>
                </c:pt>
                <c:pt idx="35">
                  <c:v>23</c:v>
                </c:pt>
                <c:pt idx="36">
                  <c:v>24</c:v>
                </c:pt>
                <c:pt idx="37">
                  <c:v>25</c:v>
                </c:pt>
                <c:pt idx="38">
                  <c:v>26</c:v>
                </c:pt>
                <c:pt idx="39">
                  <c:v>27</c:v>
                </c:pt>
                <c:pt idx="40">
                  <c:v>28</c:v>
                </c:pt>
                <c:pt idx="41">
                  <c:v>29</c:v>
                </c:pt>
                <c:pt idx="42">
                  <c:v>30</c:v>
                </c:pt>
                <c:pt idx="43">
                  <c:v>31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</c:numCache>
            </c:numRef>
          </c:cat>
          <c:val>
            <c:numRef>
              <c:f>'By year'!$E$28:$BD$28</c:f>
              <c:numCache>
                <c:formatCode>0.0</c:formatCode>
                <c:ptCount val="52"/>
                <c:pt idx="0">
                  <c:v>6.3</c:v>
                </c:pt>
                <c:pt idx="1">
                  <c:v>6.3</c:v>
                </c:pt>
                <c:pt idx="2">
                  <c:v>6.3</c:v>
                </c:pt>
                <c:pt idx="3">
                  <c:v>6.4</c:v>
                </c:pt>
                <c:pt idx="4">
                  <c:v>6.3</c:v>
                </c:pt>
                <c:pt idx="5">
                  <c:v>6.6</c:v>
                </c:pt>
                <c:pt idx="6">
                  <c:v>6.4</c:v>
                </c:pt>
                <c:pt idx="7">
                  <c:v>6.5</c:v>
                </c:pt>
                <c:pt idx="8">
                  <c:v>6.5</c:v>
                </c:pt>
                <c:pt idx="9">
                  <c:v>6.7</c:v>
                </c:pt>
                <c:pt idx="10">
                  <c:v>6.6</c:v>
                </c:pt>
                <c:pt idx="11">
                  <c:v>6.7</c:v>
                </c:pt>
                <c:pt idx="12">
                  <c:v>6.7</c:v>
                </c:pt>
                <c:pt idx="13">
                  <c:v>7.5</c:v>
                </c:pt>
                <c:pt idx="14">
                  <c:v>7.7</c:v>
                </c:pt>
                <c:pt idx="15">
                  <c:v>7.8</c:v>
                </c:pt>
                <c:pt idx="16">
                  <c:v>7.4</c:v>
                </c:pt>
                <c:pt idx="17">
                  <c:v>7.5</c:v>
                </c:pt>
                <c:pt idx="18">
                  <c:v>7.5</c:v>
                </c:pt>
                <c:pt idx="19">
                  <c:v>7.4</c:v>
                </c:pt>
                <c:pt idx="20">
                  <c:v>7.5</c:v>
                </c:pt>
                <c:pt idx="21">
                  <c:v>8</c:v>
                </c:pt>
                <c:pt idx="22">
                  <c:v>8.1</c:v>
                </c:pt>
                <c:pt idx="23">
                  <c:v>8.1</c:v>
                </c:pt>
                <c:pt idx="24">
                  <c:v>8.3000000000000007</c:v>
                </c:pt>
                <c:pt idx="25">
                  <c:v>8.2000000000000011</c:v>
                </c:pt>
                <c:pt idx="26">
                  <c:v>7.7</c:v>
                </c:pt>
                <c:pt idx="27">
                  <c:v>7.8</c:v>
                </c:pt>
                <c:pt idx="28">
                  <c:v>7.6</c:v>
                </c:pt>
                <c:pt idx="29">
                  <c:v>7.2</c:v>
                </c:pt>
                <c:pt idx="30">
                  <c:v>6.9</c:v>
                </c:pt>
                <c:pt idx="31">
                  <c:v>6.8</c:v>
                </c:pt>
                <c:pt idx="32">
                  <c:v>6.5</c:v>
                </c:pt>
                <c:pt idx="33">
                  <c:v>6.6</c:v>
                </c:pt>
                <c:pt idx="34">
                  <c:v>6.4</c:v>
                </c:pt>
                <c:pt idx="35">
                  <c:v>6.1</c:v>
                </c:pt>
                <c:pt idx="36">
                  <c:v>6.4</c:v>
                </c:pt>
                <c:pt idx="37">
                  <c:v>5.9</c:v>
                </c:pt>
                <c:pt idx="38">
                  <c:v>5.8</c:v>
                </c:pt>
                <c:pt idx="39">
                  <c:v>5.9</c:v>
                </c:pt>
                <c:pt idx="40">
                  <c:v>5.9</c:v>
                </c:pt>
                <c:pt idx="41">
                  <c:v>5.9</c:v>
                </c:pt>
                <c:pt idx="42">
                  <c:v>5.6</c:v>
                </c:pt>
                <c:pt idx="43">
                  <c:v>5.7</c:v>
                </c:pt>
                <c:pt idx="44">
                  <c:v>5.8</c:v>
                </c:pt>
                <c:pt idx="45">
                  <c:v>5.7</c:v>
                </c:pt>
                <c:pt idx="46">
                  <c:v>5.8</c:v>
                </c:pt>
                <c:pt idx="47">
                  <c:v>5.7</c:v>
                </c:pt>
                <c:pt idx="48">
                  <c:v>5.8</c:v>
                </c:pt>
                <c:pt idx="49">
                  <c:v>5.8</c:v>
                </c:pt>
                <c:pt idx="50">
                  <c:v>6.2</c:v>
                </c:pt>
                <c:pt idx="51">
                  <c:v>6.1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EF06-4551-9E37-FA372D5D4E6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0164184"/>
        <c:axId val="2090167928"/>
      </c:lineChart>
      <c:catAx>
        <c:axId val="2090164184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tx1"/>
                    </a:solidFill>
                  </a:rPr>
                  <a:t>Tempo</a:t>
                </a:r>
              </a:p>
            </c:rich>
          </c:tx>
          <c:layout>
            <c:manualLayout>
              <c:xMode val="edge"/>
              <c:yMode val="edge"/>
              <c:x val="0.5096566054243219"/>
              <c:y val="0.8477996500437445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090167928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2090167928"/>
        <c:scaling>
          <c:orientation val="minMax"/>
          <c:max val="11"/>
          <c:min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000">
                    <a:solidFill>
                      <a:schemeClr val="tx1"/>
                    </a:solidFill>
                  </a:rPr>
                  <a:t>Número de casos</a:t>
                </a:r>
              </a:p>
            </c:rich>
          </c:tx>
          <c:layout>
            <c:manualLayout>
              <c:xMode val="edge"/>
              <c:yMode val="edge"/>
              <c:x val="5.7834517008903304E-2"/>
              <c:y val="0.2290557742782152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one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0901641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970199454068"/>
          <c:y val="4.1904749334908301E-2"/>
          <c:w val="0.85369303938876395"/>
          <c:h val="0.77528825638147603"/>
        </c:manualLayout>
      </c:layout>
      <c:lineChart>
        <c:grouping val="standard"/>
        <c:varyColors val="0"/>
        <c:ser>
          <c:idx val="2"/>
          <c:order val="0"/>
          <c:tx>
            <c:v>2015-2016</c:v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'By year'!$E$25:$BD$25</c:f>
              <c:numCache>
                <c:formatCode>General</c:formatCode>
                <c:ptCount val="52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  <c:pt idx="33">
                  <c:v>21</c:v>
                </c:pt>
                <c:pt idx="34">
                  <c:v>22</c:v>
                </c:pt>
                <c:pt idx="35">
                  <c:v>23</c:v>
                </c:pt>
                <c:pt idx="36">
                  <c:v>24</c:v>
                </c:pt>
                <c:pt idx="37">
                  <c:v>25</c:v>
                </c:pt>
                <c:pt idx="38">
                  <c:v>26</c:v>
                </c:pt>
                <c:pt idx="39">
                  <c:v>27</c:v>
                </c:pt>
                <c:pt idx="40">
                  <c:v>28</c:v>
                </c:pt>
                <c:pt idx="41">
                  <c:v>29</c:v>
                </c:pt>
                <c:pt idx="42">
                  <c:v>30</c:v>
                </c:pt>
                <c:pt idx="43">
                  <c:v>31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</c:numCache>
            </c:numRef>
          </c:cat>
          <c:val>
            <c:numRef>
              <c:f>'By year'!$E$28:$BD$28</c:f>
              <c:numCache>
                <c:formatCode>0.0</c:formatCode>
                <c:ptCount val="52"/>
                <c:pt idx="0">
                  <c:v>6.3</c:v>
                </c:pt>
                <c:pt idx="1">
                  <c:v>6.3</c:v>
                </c:pt>
                <c:pt idx="2">
                  <c:v>6.3</c:v>
                </c:pt>
                <c:pt idx="3">
                  <c:v>6.4</c:v>
                </c:pt>
                <c:pt idx="4">
                  <c:v>6.3</c:v>
                </c:pt>
                <c:pt idx="5">
                  <c:v>6.6</c:v>
                </c:pt>
                <c:pt idx="6">
                  <c:v>6.4</c:v>
                </c:pt>
                <c:pt idx="7">
                  <c:v>6.5</c:v>
                </c:pt>
                <c:pt idx="8">
                  <c:v>6.5</c:v>
                </c:pt>
                <c:pt idx="9">
                  <c:v>6.7</c:v>
                </c:pt>
                <c:pt idx="10">
                  <c:v>6.6</c:v>
                </c:pt>
                <c:pt idx="11">
                  <c:v>6.7</c:v>
                </c:pt>
                <c:pt idx="12">
                  <c:v>6.7</c:v>
                </c:pt>
                <c:pt idx="13">
                  <c:v>7.5</c:v>
                </c:pt>
                <c:pt idx="14">
                  <c:v>7.7</c:v>
                </c:pt>
                <c:pt idx="15">
                  <c:v>7.8</c:v>
                </c:pt>
                <c:pt idx="16">
                  <c:v>7.4</c:v>
                </c:pt>
                <c:pt idx="17">
                  <c:v>7.5</c:v>
                </c:pt>
                <c:pt idx="18">
                  <c:v>7.5</c:v>
                </c:pt>
                <c:pt idx="19">
                  <c:v>7.4</c:v>
                </c:pt>
                <c:pt idx="20">
                  <c:v>7.5</c:v>
                </c:pt>
                <c:pt idx="21">
                  <c:v>8</c:v>
                </c:pt>
                <c:pt idx="22">
                  <c:v>8.1</c:v>
                </c:pt>
                <c:pt idx="23">
                  <c:v>8.1</c:v>
                </c:pt>
                <c:pt idx="24">
                  <c:v>8.3000000000000007</c:v>
                </c:pt>
                <c:pt idx="25">
                  <c:v>8.2000000000000011</c:v>
                </c:pt>
                <c:pt idx="26">
                  <c:v>7.7</c:v>
                </c:pt>
                <c:pt idx="27">
                  <c:v>7.8</c:v>
                </c:pt>
                <c:pt idx="28">
                  <c:v>7.6</c:v>
                </c:pt>
                <c:pt idx="29">
                  <c:v>7.2</c:v>
                </c:pt>
                <c:pt idx="30">
                  <c:v>6.9</c:v>
                </c:pt>
                <c:pt idx="31">
                  <c:v>6.8</c:v>
                </c:pt>
                <c:pt idx="32">
                  <c:v>6.5</c:v>
                </c:pt>
                <c:pt idx="33">
                  <c:v>6.6</c:v>
                </c:pt>
                <c:pt idx="34">
                  <c:v>6.4</c:v>
                </c:pt>
                <c:pt idx="35">
                  <c:v>6.1</c:v>
                </c:pt>
                <c:pt idx="36">
                  <c:v>6.4</c:v>
                </c:pt>
                <c:pt idx="37">
                  <c:v>5.9</c:v>
                </c:pt>
                <c:pt idx="38">
                  <c:v>5.8</c:v>
                </c:pt>
                <c:pt idx="39">
                  <c:v>5.9</c:v>
                </c:pt>
                <c:pt idx="40">
                  <c:v>5.9</c:v>
                </c:pt>
                <c:pt idx="41">
                  <c:v>5.9</c:v>
                </c:pt>
                <c:pt idx="42">
                  <c:v>5.6</c:v>
                </c:pt>
                <c:pt idx="43">
                  <c:v>5.7</c:v>
                </c:pt>
                <c:pt idx="44">
                  <c:v>5.8</c:v>
                </c:pt>
                <c:pt idx="45">
                  <c:v>5.7</c:v>
                </c:pt>
                <c:pt idx="46">
                  <c:v>5.8</c:v>
                </c:pt>
                <c:pt idx="47">
                  <c:v>5.7</c:v>
                </c:pt>
                <c:pt idx="48">
                  <c:v>5.8</c:v>
                </c:pt>
                <c:pt idx="49">
                  <c:v>5.8</c:v>
                </c:pt>
                <c:pt idx="50">
                  <c:v>6.2</c:v>
                </c:pt>
                <c:pt idx="51">
                  <c:v>6.1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1783-48B1-BAE6-89BC225A220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89366216"/>
        <c:axId val="2089372888"/>
      </c:lineChart>
      <c:catAx>
        <c:axId val="208936621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sz="20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Arial" panose="020B0604020202020204" pitchFamily="34" charset="0"/>
                  </a:rPr>
                  <a:t>Semana Epidemiológica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089372888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2089372888"/>
        <c:scaling>
          <c:orientation val="minMax"/>
          <c:max val="11"/>
          <c:min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aseline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de mortes</a:t>
                </a:r>
                <a:endParaRPr lang="en-US" sz="2000" strike="sngStrike" baseline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0893662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897020225412998"/>
          <c:y val="6.1349300087489067E-2"/>
          <c:w val="0.85369303938876395"/>
          <c:h val="0.77528825638147603"/>
        </c:manualLayout>
      </c:layout>
      <c:lineChart>
        <c:grouping val="standard"/>
        <c:varyColors val="0"/>
        <c:ser>
          <c:idx val="0"/>
          <c:order val="0"/>
          <c:tx>
            <c:v>2013-2014</c:v>
          </c:tx>
          <c:spPr>
            <a:ln w="38100" cap="rnd">
              <a:solidFill>
                <a:srgbClr val="0065A4"/>
              </a:solidFill>
              <a:round/>
            </a:ln>
            <a:effectLst/>
          </c:spPr>
          <c:marker>
            <c:symbol val="none"/>
          </c:marker>
          <c:cat>
            <c:numRef>
              <c:f>'By year'!$E$25:$BD$25</c:f>
              <c:numCache>
                <c:formatCode>General</c:formatCode>
                <c:ptCount val="52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  <c:pt idx="33">
                  <c:v>21</c:v>
                </c:pt>
                <c:pt idx="34">
                  <c:v>22</c:v>
                </c:pt>
                <c:pt idx="35">
                  <c:v>23</c:v>
                </c:pt>
                <c:pt idx="36">
                  <c:v>24</c:v>
                </c:pt>
                <c:pt idx="37">
                  <c:v>25</c:v>
                </c:pt>
                <c:pt idx="38">
                  <c:v>26</c:v>
                </c:pt>
                <c:pt idx="39">
                  <c:v>27</c:v>
                </c:pt>
                <c:pt idx="40">
                  <c:v>28</c:v>
                </c:pt>
                <c:pt idx="41">
                  <c:v>29</c:v>
                </c:pt>
                <c:pt idx="42">
                  <c:v>30</c:v>
                </c:pt>
                <c:pt idx="43">
                  <c:v>31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</c:numCache>
            </c:numRef>
          </c:cat>
          <c:val>
            <c:numRef>
              <c:f>'By year'!$E$26:$BD$26</c:f>
              <c:numCache>
                <c:formatCode>0.0</c:formatCode>
                <c:ptCount val="52"/>
                <c:pt idx="0">
                  <c:v>6.6</c:v>
                </c:pt>
                <c:pt idx="1">
                  <c:v>6.7</c:v>
                </c:pt>
                <c:pt idx="2" formatCode="General">
                  <c:v>6.8</c:v>
                </c:pt>
                <c:pt idx="3" formatCode="General">
                  <c:v>6.6</c:v>
                </c:pt>
                <c:pt idx="4" formatCode="General">
                  <c:v>6.7</c:v>
                </c:pt>
                <c:pt idx="5" formatCode="General">
                  <c:v>7</c:v>
                </c:pt>
                <c:pt idx="6" formatCode="General">
                  <c:v>6.7</c:v>
                </c:pt>
                <c:pt idx="7" formatCode="General">
                  <c:v>7</c:v>
                </c:pt>
                <c:pt idx="8" formatCode="General">
                  <c:v>6.9</c:v>
                </c:pt>
                <c:pt idx="9">
                  <c:v>7.2</c:v>
                </c:pt>
                <c:pt idx="10">
                  <c:v>7.6</c:v>
                </c:pt>
                <c:pt idx="11">
                  <c:v>7.7</c:v>
                </c:pt>
                <c:pt idx="12">
                  <c:v>8</c:v>
                </c:pt>
                <c:pt idx="13">
                  <c:v>9.1</c:v>
                </c:pt>
                <c:pt idx="14">
                  <c:v>9.8000000000000007</c:v>
                </c:pt>
                <c:pt idx="15">
                  <c:v>10</c:v>
                </c:pt>
                <c:pt idx="16">
                  <c:v>9.7000000000000011</c:v>
                </c:pt>
                <c:pt idx="17">
                  <c:v>9.3000000000000007</c:v>
                </c:pt>
                <c:pt idx="18">
                  <c:v>9</c:v>
                </c:pt>
                <c:pt idx="19">
                  <c:v>8.6</c:v>
                </c:pt>
                <c:pt idx="20">
                  <c:v>8</c:v>
                </c:pt>
                <c:pt idx="21">
                  <c:v>7.8</c:v>
                </c:pt>
                <c:pt idx="22">
                  <c:v>8</c:v>
                </c:pt>
                <c:pt idx="23">
                  <c:v>7.8</c:v>
                </c:pt>
                <c:pt idx="24">
                  <c:v>7.6</c:v>
                </c:pt>
                <c:pt idx="25">
                  <c:v>7.6</c:v>
                </c:pt>
                <c:pt idx="26">
                  <c:v>7.6</c:v>
                </c:pt>
                <c:pt idx="27">
                  <c:v>7.5</c:v>
                </c:pt>
                <c:pt idx="28">
                  <c:v>7.3</c:v>
                </c:pt>
                <c:pt idx="29">
                  <c:v>7.1</c:v>
                </c:pt>
                <c:pt idx="30">
                  <c:v>7.1</c:v>
                </c:pt>
                <c:pt idx="31">
                  <c:v>7.1</c:v>
                </c:pt>
                <c:pt idx="32">
                  <c:v>6.8</c:v>
                </c:pt>
                <c:pt idx="33">
                  <c:v>6.7</c:v>
                </c:pt>
                <c:pt idx="34">
                  <c:v>6.5</c:v>
                </c:pt>
                <c:pt idx="35">
                  <c:v>6.8</c:v>
                </c:pt>
                <c:pt idx="36">
                  <c:v>6.8</c:v>
                </c:pt>
                <c:pt idx="37">
                  <c:v>6.5</c:v>
                </c:pt>
                <c:pt idx="38">
                  <c:v>6.3</c:v>
                </c:pt>
                <c:pt idx="39">
                  <c:v>6.3</c:v>
                </c:pt>
                <c:pt idx="40">
                  <c:v>6.3</c:v>
                </c:pt>
                <c:pt idx="41">
                  <c:v>6.2</c:v>
                </c:pt>
                <c:pt idx="42">
                  <c:v>6.3</c:v>
                </c:pt>
                <c:pt idx="43">
                  <c:v>6.2</c:v>
                </c:pt>
                <c:pt idx="44">
                  <c:v>6</c:v>
                </c:pt>
                <c:pt idx="45">
                  <c:v>6.1</c:v>
                </c:pt>
                <c:pt idx="46">
                  <c:v>6.2</c:v>
                </c:pt>
                <c:pt idx="47">
                  <c:v>6.1</c:v>
                </c:pt>
                <c:pt idx="48">
                  <c:v>6.2</c:v>
                </c:pt>
                <c:pt idx="49">
                  <c:v>6.1</c:v>
                </c:pt>
                <c:pt idx="50">
                  <c:v>6.2</c:v>
                </c:pt>
                <c:pt idx="51">
                  <c:v>6.2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0-007C-441E-ABCF-315A4AB8EC33}"/>
            </c:ext>
          </c:extLst>
        </c:ser>
        <c:ser>
          <c:idx val="1"/>
          <c:order val="1"/>
          <c:tx>
            <c:v>2014-2015</c:v>
          </c:tx>
          <c:spPr>
            <a:ln w="38100" cap="rnd">
              <a:solidFill>
                <a:sysClr val="windowText" lastClr="000000"/>
              </a:solidFill>
              <a:prstDash val="solid"/>
              <a:round/>
            </a:ln>
            <a:effectLst/>
          </c:spPr>
          <c:marker>
            <c:symbol val="none"/>
          </c:marker>
          <c:cat>
            <c:numRef>
              <c:f>'By year'!$E$25:$BD$25</c:f>
              <c:numCache>
                <c:formatCode>General</c:formatCode>
                <c:ptCount val="52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  <c:pt idx="33">
                  <c:v>21</c:v>
                </c:pt>
                <c:pt idx="34">
                  <c:v>22</c:v>
                </c:pt>
                <c:pt idx="35">
                  <c:v>23</c:v>
                </c:pt>
                <c:pt idx="36">
                  <c:v>24</c:v>
                </c:pt>
                <c:pt idx="37">
                  <c:v>25</c:v>
                </c:pt>
                <c:pt idx="38">
                  <c:v>26</c:v>
                </c:pt>
                <c:pt idx="39">
                  <c:v>27</c:v>
                </c:pt>
                <c:pt idx="40">
                  <c:v>28</c:v>
                </c:pt>
                <c:pt idx="41">
                  <c:v>29</c:v>
                </c:pt>
                <c:pt idx="42">
                  <c:v>30</c:v>
                </c:pt>
                <c:pt idx="43">
                  <c:v>31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</c:numCache>
            </c:numRef>
          </c:cat>
          <c:val>
            <c:numRef>
              <c:f>'By year'!$E$27:$BD$27</c:f>
              <c:numCache>
                <c:formatCode>0.0</c:formatCode>
                <c:ptCount val="52"/>
                <c:pt idx="0">
                  <c:v>6.4</c:v>
                </c:pt>
                <c:pt idx="1">
                  <c:v>6.4</c:v>
                </c:pt>
                <c:pt idx="2">
                  <c:v>6.3</c:v>
                </c:pt>
                <c:pt idx="3">
                  <c:v>6.5</c:v>
                </c:pt>
                <c:pt idx="4">
                  <c:v>6.5</c:v>
                </c:pt>
                <c:pt idx="5">
                  <c:v>6.3</c:v>
                </c:pt>
                <c:pt idx="6">
                  <c:v>6.4</c:v>
                </c:pt>
                <c:pt idx="7">
                  <c:v>6.5</c:v>
                </c:pt>
                <c:pt idx="8">
                  <c:v>6.7</c:v>
                </c:pt>
                <c:pt idx="9">
                  <c:v>7</c:v>
                </c:pt>
                <c:pt idx="10">
                  <c:v>7.4</c:v>
                </c:pt>
                <c:pt idx="11">
                  <c:v>8.1</c:v>
                </c:pt>
                <c:pt idx="12">
                  <c:v>8.5</c:v>
                </c:pt>
                <c:pt idx="13">
                  <c:v>10.199999999999999</c:v>
                </c:pt>
                <c:pt idx="14">
                  <c:v>10.8</c:v>
                </c:pt>
                <c:pt idx="15">
                  <c:v>10.7</c:v>
                </c:pt>
                <c:pt idx="16">
                  <c:v>10</c:v>
                </c:pt>
                <c:pt idx="17">
                  <c:v>9.5</c:v>
                </c:pt>
                <c:pt idx="18">
                  <c:v>9.1</c:v>
                </c:pt>
                <c:pt idx="19">
                  <c:v>8.8000000000000007</c:v>
                </c:pt>
                <c:pt idx="20">
                  <c:v>8.4</c:v>
                </c:pt>
                <c:pt idx="21">
                  <c:v>8.5</c:v>
                </c:pt>
                <c:pt idx="22">
                  <c:v>8.4</c:v>
                </c:pt>
                <c:pt idx="23">
                  <c:v>8.3000000000000007</c:v>
                </c:pt>
                <c:pt idx="24">
                  <c:v>8</c:v>
                </c:pt>
                <c:pt idx="25">
                  <c:v>7.5</c:v>
                </c:pt>
                <c:pt idx="26">
                  <c:v>7.4</c:v>
                </c:pt>
                <c:pt idx="27">
                  <c:v>7.5</c:v>
                </c:pt>
                <c:pt idx="28">
                  <c:v>7.6</c:v>
                </c:pt>
                <c:pt idx="29">
                  <c:v>7.6</c:v>
                </c:pt>
                <c:pt idx="30">
                  <c:v>7.2</c:v>
                </c:pt>
                <c:pt idx="31">
                  <c:v>6.9</c:v>
                </c:pt>
                <c:pt idx="32">
                  <c:v>6.9</c:v>
                </c:pt>
                <c:pt idx="33">
                  <c:v>6.6</c:v>
                </c:pt>
                <c:pt idx="34">
                  <c:v>6.8</c:v>
                </c:pt>
                <c:pt idx="35">
                  <c:v>6.5</c:v>
                </c:pt>
                <c:pt idx="36">
                  <c:v>6.4</c:v>
                </c:pt>
                <c:pt idx="37">
                  <c:v>6.4</c:v>
                </c:pt>
                <c:pt idx="38">
                  <c:v>6.5</c:v>
                </c:pt>
                <c:pt idx="39">
                  <c:v>6.3</c:v>
                </c:pt>
                <c:pt idx="40">
                  <c:v>6.3</c:v>
                </c:pt>
                <c:pt idx="41">
                  <c:v>6.2</c:v>
                </c:pt>
                <c:pt idx="42">
                  <c:v>6.2</c:v>
                </c:pt>
                <c:pt idx="43">
                  <c:v>6</c:v>
                </c:pt>
                <c:pt idx="44">
                  <c:v>6.1</c:v>
                </c:pt>
                <c:pt idx="45">
                  <c:v>5.9</c:v>
                </c:pt>
                <c:pt idx="46">
                  <c:v>6.1</c:v>
                </c:pt>
                <c:pt idx="47">
                  <c:v>6</c:v>
                </c:pt>
                <c:pt idx="48">
                  <c:v>6</c:v>
                </c:pt>
                <c:pt idx="49">
                  <c:v>6.1</c:v>
                </c:pt>
                <c:pt idx="50">
                  <c:v>6.2</c:v>
                </c:pt>
                <c:pt idx="51">
                  <c:v>6.2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1-007C-441E-ABCF-315A4AB8EC33}"/>
            </c:ext>
          </c:extLst>
        </c:ser>
        <c:ser>
          <c:idx val="2"/>
          <c:order val="2"/>
          <c:tx>
            <c:v>2015-2016</c:v>
          </c:tx>
          <c:spPr>
            <a:ln w="3810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cat>
            <c:numRef>
              <c:f>'By year'!$E$25:$BD$25</c:f>
              <c:numCache>
                <c:formatCode>General</c:formatCode>
                <c:ptCount val="52"/>
                <c:pt idx="0">
                  <c:v>40</c:v>
                </c:pt>
                <c:pt idx="1">
                  <c:v>41</c:v>
                </c:pt>
                <c:pt idx="2">
                  <c:v>42</c:v>
                </c:pt>
                <c:pt idx="3">
                  <c:v>43</c:v>
                </c:pt>
                <c:pt idx="4">
                  <c:v>44</c:v>
                </c:pt>
                <c:pt idx="5">
                  <c:v>45</c:v>
                </c:pt>
                <c:pt idx="6">
                  <c:v>46</c:v>
                </c:pt>
                <c:pt idx="7">
                  <c:v>47</c:v>
                </c:pt>
                <c:pt idx="8">
                  <c:v>48</c:v>
                </c:pt>
                <c:pt idx="9">
                  <c:v>49</c:v>
                </c:pt>
                <c:pt idx="10">
                  <c:v>50</c:v>
                </c:pt>
                <c:pt idx="11">
                  <c:v>51</c:v>
                </c:pt>
                <c:pt idx="12">
                  <c:v>52</c:v>
                </c:pt>
                <c:pt idx="13">
                  <c:v>1</c:v>
                </c:pt>
                <c:pt idx="14">
                  <c:v>2</c:v>
                </c:pt>
                <c:pt idx="15">
                  <c:v>3</c:v>
                </c:pt>
                <c:pt idx="16">
                  <c:v>4</c:v>
                </c:pt>
                <c:pt idx="17">
                  <c:v>5</c:v>
                </c:pt>
                <c:pt idx="18">
                  <c:v>6</c:v>
                </c:pt>
                <c:pt idx="19">
                  <c:v>7</c:v>
                </c:pt>
                <c:pt idx="20">
                  <c:v>8</c:v>
                </c:pt>
                <c:pt idx="21">
                  <c:v>9</c:v>
                </c:pt>
                <c:pt idx="22">
                  <c:v>10</c:v>
                </c:pt>
                <c:pt idx="23">
                  <c:v>11</c:v>
                </c:pt>
                <c:pt idx="24">
                  <c:v>12</c:v>
                </c:pt>
                <c:pt idx="25">
                  <c:v>13</c:v>
                </c:pt>
                <c:pt idx="26">
                  <c:v>14</c:v>
                </c:pt>
                <c:pt idx="27">
                  <c:v>15</c:v>
                </c:pt>
                <c:pt idx="28">
                  <c:v>16</c:v>
                </c:pt>
                <c:pt idx="29">
                  <c:v>17</c:v>
                </c:pt>
                <c:pt idx="30">
                  <c:v>18</c:v>
                </c:pt>
                <c:pt idx="31">
                  <c:v>19</c:v>
                </c:pt>
                <c:pt idx="32">
                  <c:v>20</c:v>
                </c:pt>
                <c:pt idx="33">
                  <c:v>21</c:v>
                </c:pt>
                <c:pt idx="34">
                  <c:v>22</c:v>
                </c:pt>
                <c:pt idx="35">
                  <c:v>23</c:v>
                </c:pt>
                <c:pt idx="36">
                  <c:v>24</c:v>
                </c:pt>
                <c:pt idx="37">
                  <c:v>25</c:v>
                </c:pt>
                <c:pt idx="38">
                  <c:v>26</c:v>
                </c:pt>
                <c:pt idx="39">
                  <c:v>27</c:v>
                </c:pt>
                <c:pt idx="40">
                  <c:v>28</c:v>
                </c:pt>
                <c:pt idx="41">
                  <c:v>29</c:v>
                </c:pt>
                <c:pt idx="42">
                  <c:v>30</c:v>
                </c:pt>
                <c:pt idx="43">
                  <c:v>31</c:v>
                </c:pt>
                <c:pt idx="44">
                  <c:v>32</c:v>
                </c:pt>
                <c:pt idx="45">
                  <c:v>33</c:v>
                </c:pt>
                <c:pt idx="46">
                  <c:v>34</c:v>
                </c:pt>
                <c:pt idx="47">
                  <c:v>35</c:v>
                </c:pt>
                <c:pt idx="48">
                  <c:v>36</c:v>
                </c:pt>
                <c:pt idx="49">
                  <c:v>37</c:v>
                </c:pt>
                <c:pt idx="50">
                  <c:v>38</c:v>
                </c:pt>
                <c:pt idx="51">
                  <c:v>39</c:v>
                </c:pt>
              </c:numCache>
            </c:numRef>
          </c:cat>
          <c:val>
            <c:numRef>
              <c:f>'By year'!$E$28:$BD$28</c:f>
              <c:numCache>
                <c:formatCode>0.0</c:formatCode>
                <c:ptCount val="52"/>
                <c:pt idx="0">
                  <c:v>6.3</c:v>
                </c:pt>
                <c:pt idx="1">
                  <c:v>6.3</c:v>
                </c:pt>
                <c:pt idx="2">
                  <c:v>6.3</c:v>
                </c:pt>
                <c:pt idx="3">
                  <c:v>6.4</c:v>
                </c:pt>
                <c:pt idx="4">
                  <c:v>6.3</c:v>
                </c:pt>
                <c:pt idx="5">
                  <c:v>6.6</c:v>
                </c:pt>
                <c:pt idx="6">
                  <c:v>6.4</c:v>
                </c:pt>
                <c:pt idx="7">
                  <c:v>6.5</c:v>
                </c:pt>
                <c:pt idx="8">
                  <c:v>6.5</c:v>
                </c:pt>
                <c:pt idx="9">
                  <c:v>6.7</c:v>
                </c:pt>
                <c:pt idx="10">
                  <c:v>6.6</c:v>
                </c:pt>
                <c:pt idx="11">
                  <c:v>6.7</c:v>
                </c:pt>
                <c:pt idx="12">
                  <c:v>6.7</c:v>
                </c:pt>
                <c:pt idx="13">
                  <c:v>7.5</c:v>
                </c:pt>
                <c:pt idx="14">
                  <c:v>7.7</c:v>
                </c:pt>
                <c:pt idx="15">
                  <c:v>7.8</c:v>
                </c:pt>
                <c:pt idx="16">
                  <c:v>7.4</c:v>
                </c:pt>
                <c:pt idx="17">
                  <c:v>7.5</c:v>
                </c:pt>
                <c:pt idx="18">
                  <c:v>7.5</c:v>
                </c:pt>
                <c:pt idx="19">
                  <c:v>7.4</c:v>
                </c:pt>
                <c:pt idx="20">
                  <c:v>7.5</c:v>
                </c:pt>
                <c:pt idx="21">
                  <c:v>8</c:v>
                </c:pt>
                <c:pt idx="22">
                  <c:v>8.1</c:v>
                </c:pt>
                <c:pt idx="23">
                  <c:v>8.1</c:v>
                </c:pt>
                <c:pt idx="24">
                  <c:v>8.3000000000000007</c:v>
                </c:pt>
                <c:pt idx="25">
                  <c:v>8.2000000000000011</c:v>
                </c:pt>
                <c:pt idx="26">
                  <c:v>7.7</c:v>
                </c:pt>
                <c:pt idx="27">
                  <c:v>7.8</c:v>
                </c:pt>
                <c:pt idx="28">
                  <c:v>7.6</c:v>
                </c:pt>
                <c:pt idx="29">
                  <c:v>7.2</c:v>
                </c:pt>
                <c:pt idx="30">
                  <c:v>6.9</c:v>
                </c:pt>
                <c:pt idx="31">
                  <c:v>6.8</c:v>
                </c:pt>
                <c:pt idx="32">
                  <c:v>6.5</c:v>
                </c:pt>
                <c:pt idx="33">
                  <c:v>6.6</c:v>
                </c:pt>
                <c:pt idx="34">
                  <c:v>6.4</c:v>
                </c:pt>
                <c:pt idx="35">
                  <c:v>6.1</c:v>
                </c:pt>
                <c:pt idx="36">
                  <c:v>6.4</c:v>
                </c:pt>
                <c:pt idx="37">
                  <c:v>5.9</c:v>
                </c:pt>
                <c:pt idx="38">
                  <c:v>5.8</c:v>
                </c:pt>
                <c:pt idx="39">
                  <c:v>5.9</c:v>
                </c:pt>
                <c:pt idx="40">
                  <c:v>5.9</c:v>
                </c:pt>
                <c:pt idx="41">
                  <c:v>5.9</c:v>
                </c:pt>
                <c:pt idx="42">
                  <c:v>5.6</c:v>
                </c:pt>
                <c:pt idx="43">
                  <c:v>5.7</c:v>
                </c:pt>
                <c:pt idx="44">
                  <c:v>5.8</c:v>
                </c:pt>
                <c:pt idx="45">
                  <c:v>5.7</c:v>
                </c:pt>
                <c:pt idx="46">
                  <c:v>5.8</c:v>
                </c:pt>
                <c:pt idx="47">
                  <c:v>5.7</c:v>
                </c:pt>
                <c:pt idx="48">
                  <c:v>5.8</c:v>
                </c:pt>
                <c:pt idx="49">
                  <c:v>5.8</c:v>
                </c:pt>
                <c:pt idx="50">
                  <c:v>6.2</c:v>
                </c:pt>
                <c:pt idx="51">
                  <c:v>6.1</c:v>
                </c:pt>
              </c:numCache>
            </c:numRef>
          </c:val>
          <c:smooth val="0"/>
          <c:extLst xmlns:mc="http://schemas.openxmlformats.org/markup-compatibility/2006" xmlns:c14="http://schemas.microsoft.com/office/drawing/2007/8/2/chart" xmlns:c16="http://schemas.microsoft.com/office/drawing/2014/chart">
            <c:ext xmlns:c16="http://schemas.microsoft.com/office/drawing/2014/chart" uri="{C3380CC4-5D6E-409C-BE32-E72D297353CC}">
              <c16:uniqueId val="{00000002-007C-441E-ABCF-315A4AB8EC3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90327960"/>
        <c:axId val="2090334568"/>
      </c:lineChart>
      <c:catAx>
        <c:axId val="20903279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+mn-cs"/>
                  </a:defRPr>
                </a:pPr>
                <a:r>
                  <a:rPr lang="en-US" sz="2000" baseline="0">
                    <a:solidFill>
                      <a:schemeClr val="tx1"/>
                    </a:solidFill>
                    <a:latin typeface="Arial" panose="020B0604020202020204" pitchFamily="34" charset="0"/>
                  </a:rPr>
                  <a:t>Semana Epidemiológica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090334568"/>
        <c:crosses val="autoZero"/>
        <c:auto val="1"/>
        <c:lblAlgn val="ctr"/>
        <c:lblOffset val="100"/>
        <c:tickLblSkip val="5"/>
        <c:tickMarkSkip val="1"/>
        <c:noMultiLvlLbl val="0"/>
      </c:catAx>
      <c:valAx>
        <c:axId val="2090334568"/>
        <c:scaling>
          <c:orientation val="minMax"/>
          <c:max val="11"/>
          <c:min val="4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2000" baseline="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 de mortes</a:t>
                </a:r>
                <a:endParaRPr lang="en-US" sz="2000" strike="sngStrike" baseline="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0" sourceLinked="0"/>
        <c:majorTickMark val="out"/>
        <c:minorTickMark val="out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20903279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16599985943173"/>
          <c:y val="0.14714575209413813"/>
          <c:w val="0.82499771470923"/>
          <c:h val="0.52604765578028012"/>
        </c:manualLayout>
      </c:layout>
      <c:barChart>
        <c:barDir val="col"/>
        <c:grouping val="clustered"/>
        <c:varyColors val="0"/>
        <c:ser>
          <c:idx val="0"/>
          <c:order val="0"/>
          <c:tx>
            <c:v>2014</c:v>
          </c:tx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Gaborone</c:v>
                </c:pt>
                <c:pt idx="1">
                  <c:v>Bobirwa</c:v>
                </c:pt>
                <c:pt idx="2">
                  <c:v>SPTC</c:v>
                </c:pt>
                <c:pt idx="3">
                  <c:v>Boteti</c:v>
                </c:pt>
                <c:pt idx="4">
                  <c:v>Charleshill</c:v>
                </c:pt>
                <c:pt idx="5">
                  <c:v>Chobe</c:v>
                </c:pt>
                <c:pt idx="6">
                  <c:v>Goodhope</c:v>
                </c:pt>
                <c:pt idx="7">
                  <c:v>Kgatleng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10</c:v>
                </c:pt>
                <c:pt idx="1">
                  <c:v>7</c:v>
                </c:pt>
                <c:pt idx="2">
                  <c:v>4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0-C605-49DA-BE74-202B1A7C00FB}"/>
            </c:ext>
          </c:extLst>
        </c:ser>
        <c:ser>
          <c:idx val="1"/>
          <c:order val="1"/>
          <c:tx>
            <c:v>2015</c:v>
          </c:tx>
          <c:spPr>
            <a:solidFill>
              <a:schemeClr val="accent2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Gaborone</c:v>
                </c:pt>
                <c:pt idx="1">
                  <c:v>Bobirwa</c:v>
                </c:pt>
                <c:pt idx="2">
                  <c:v>SPTC</c:v>
                </c:pt>
                <c:pt idx="3">
                  <c:v>Boteti</c:v>
                </c:pt>
                <c:pt idx="4">
                  <c:v>Charleshill</c:v>
                </c:pt>
                <c:pt idx="5">
                  <c:v>Chobe</c:v>
                </c:pt>
                <c:pt idx="6">
                  <c:v>Goodhope</c:v>
                </c:pt>
                <c:pt idx="7">
                  <c:v>Kgatleng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</c:v>
                </c:pt>
                <c:pt idx="1">
                  <c:v>4</c:v>
                </c:pt>
                <c:pt idx="2">
                  <c:v>0</c:v>
                </c:pt>
                <c:pt idx="3">
                  <c:v>1</c:v>
                </c:pt>
                <c:pt idx="4">
                  <c:v>0</c:v>
                </c:pt>
                <c:pt idx="5">
                  <c:v>1</c:v>
                </c:pt>
                <c:pt idx="6">
                  <c:v>2</c:v>
                </c:pt>
                <c:pt idx="7">
                  <c:v>0</c:v>
                </c:pt>
              </c:numCache>
            </c:numRef>
          </c:val>
      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      <c:ext xmlns:c16="http://schemas.microsoft.com/office/drawing/2014/chart" uri="{C3380CC4-5D6E-409C-BE32-E72D297353CC}">
              <c16:uniqueId val="{00000001-C605-49DA-BE74-202B1A7C00F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745347887"/>
        <c:axId val="1736332463"/>
      </c:barChart>
      <c:catAx>
        <c:axId val="1745347887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/>
                  <a:t>Distrito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36332463"/>
        <c:crosses val="autoZero"/>
        <c:auto val="1"/>
        <c:lblAlgn val="ctr"/>
        <c:lblOffset val="100"/>
        <c:noMultiLvlLbl val="0"/>
      </c:catAx>
      <c:valAx>
        <c:axId val="1736332463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en-US" sz="1800"/>
                  <a:t>N.º de óbitos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19050"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en-US"/>
          </a:p>
        </c:txPr>
        <c:crossAx val="1745347887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6265981365830614"/>
          <c:y val="0.17567572704390663"/>
          <c:w val="0.24639744509421665"/>
          <c:h val="7.145207915320973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en-US"/>
        </a:p>
      </c:txPr>
    </c:legend>
    <c:plotVisOnly val="1"/>
    <c:dispBlanksAs val="gap"/>
    <c:showDLblsOverMax val="0"/>
    <c:extLst xmlns:mc="http://schemas.openxmlformats.org/markup-compatibility/2006" xmlns:c14="http://schemas.microsoft.com/office/drawing/2007/8/2/chart" xmlns:c16="http://schemas.microsoft.com/office/drawing/2014/chart" xmlns:c16r3="http://schemas.microsoft.com/office/drawing/2017/03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Recolher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analisar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16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1600" b="1" dirty="0">
              <a:solidFill>
                <a:schemeClr val="tx1"/>
              </a:solidFill>
              <a:latin typeface="+mn-lt"/>
            </a:rPr>
            <a:t>,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16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 sz="1600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 sz="1600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1600" b="1" err="1">
              <a:solidFill>
                <a:schemeClr val="tx1"/>
              </a:solidFill>
              <a:latin typeface="+mn-lt"/>
            </a:rPr>
            <a:t>Coletar</a:t>
          </a:r>
          <a:endParaRPr lang="en-US" sz="1600" b="1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 sz="1600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 sz="1600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1600" b="1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1600" b="1" dirty="0">
              <a:solidFill>
                <a:schemeClr val="tx1"/>
              </a:solidFill>
              <a:latin typeface="+mn-lt"/>
            </a:rPr>
            <a:t>, </a:t>
          </a:r>
          <a:r>
            <a:rPr lang="en-US" sz="1600" b="1" dirty="0" err="1">
              <a:solidFill>
                <a:schemeClr val="tx1"/>
              </a:solidFill>
              <a:latin typeface="+mn-lt"/>
            </a:rPr>
            <a:t>analisar</a:t>
          </a:r>
          <a:endParaRPr lang="en-US" sz="1600" b="1" dirty="0">
            <a:solidFill>
              <a:schemeClr val="tx1"/>
            </a:solidFill>
            <a:latin typeface="+mn-lt"/>
          </a:endParaRP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 sz="1600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 sz="1600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1600" b="1" err="1">
              <a:solidFill>
                <a:schemeClr val="tx1"/>
              </a:solidFill>
              <a:latin typeface="+mn-lt"/>
            </a:rPr>
            <a:t>Interpretar</a:t>
          </a:r>
          <a:endParaRPr lang="en-US" sz="1600" b="1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 sz="1600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 sz="1600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1600" b="1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 sz="1600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 sz="1600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1600" b="1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 sz="1600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 sz="1600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978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1509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7459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Recolher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analisar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394720" y="-125982"/>
          <a:ext cx="4407214" cy="2977163"/>
        </a:xfrm>
        <a:prstGeom prst="circularArrow">
          <a:avLst>
            <a:gd name="adj1" fmla="val 5274"/>
            <a:gd name="adj2" fmla="val 312630"/>
            <a:gd name="adj3" fmla="val 13592113"/>
            <a:gd name="adj4" fmla="val 17510080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1836864" y="1555"/>
          <a:ext cx="1522925" cy="544726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16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1600" b="1" kern="1200" dirty="0">
            <a:solidFill>
              <a:schemeClr val="tx1"/>
            </a:solidFill>
            <a:latin typeface="+mn-lt"/>
          </a:endParaRPr>
        </a:p>
      </dsp:txBody>
      <dsp:txXfrm>
        <a:off x="1863455" y="28146"/>
        <a:ext cx="1469743" cy="491544"/>
      </dsp:txXfrm>
    </dsp:sp>
    <dsp:sp modelId="{1695DC22-9A36-4B48-AEFF-7E4FDFC1713F}">
      <dsp:nvSpPr>
        <dsp:cNvPr id="0" name=""/>
        <dsp:cNvSpPr/>
      </dsp:nvSpPr>
      <dsp:spPr>
        <a:xfrm>
          <a:off x="3793821" y="563895"/>
          <a:ext cx="1089453" cy="544726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err="1">
              <a:solidFill>
                <a:schemeClr val="tx1"/>
              </a:solidFill>
              <a:latin typeface="+mn-lt"/>
            </a:rPr>
            <a:t>Coletar</a:t>
          </a:r>
          <a:endParaRPr lang="en-US" sz="1600" b="1" kern="1200">
            <a:solidFill>
              <a:schemeClr val="tx1"/>
            </a:solidFill>
            <a:latin typeface="+mn-lt"/>
          </a:endParaRPr>
        </a:p>
      </dsp:txBody>
      <dsp:txXfrm>
        <a:off x="3820412" y="590486"/>
        <a:ext cx="1036271" cy="491544"/>
      </dsp:txXfrm>
    </dsp:sp>
    <dsp:sp modelId="{07166AA7-B419-46BE-8707-58768C01B0F0}">
      <dsp:nvSpPr>
        <dsp:cNvPr id="0" name=""/>
        <dsp:cNvSpPr/>
      </dsp:nvSpPr>
      <dsp:spPr>
        <a:xfrm>
          <a:off x="3674750" y="1811387"/>
          <a:ext cx="1253917" cy="544726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dirty="0" err="1">
              <a:solidFill>
                <a:schemeClr val="tx1"/>
              </a:solidFill>
              <a:latin typeface="+mn-lt"/>
            </a:rPr>
            <a:t>Compilar</a:t>
          </a:r>
          <a:r>
            <a:rPr lang="en-US" sz="16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1600" b="1" kern="1200" dirty="0" err="1">
              <a:solidFill>
                <a:schemeClr val="tx1"/>
              </a:solidFill>
              <a:latin typeface="+mn-lt"/>
            </a:rPr>
            <a:t>analisar</a:t>
          </a:r>
          <a:endParaRPr lang="en-US" sz="1600" b="1" kern="1200" dirty="0">
            <a:solidFill>
              <a:schemeClr val="tx1"/>
            </a:solidFill>
            <a:latin typeface="+mn-lt"/>
          </a:endParaRPr>
        </a:p>
      </dsp:txBody>
      <dsp:txXfrm>
        <a:off x="3701341" y="1837978"/>
        <a:ext cx="1200735" cy="491544"/>
      </dsp:txXfrm>
    </dsp:sp>
    <dsp:sp modelId="{03ED3239-7976-43C1-9470-0A426C83A8ED}">
      <dsp:nvSpPr>
        <dsp:cNvPr id="0" name=""/>
        <dsp:cNvSpPr/>
      </dsp:nvSpPr>
      <dsp:spPr>
        <a:xfrm>
          <a:off x="1998844" y="2418206"/>
          <a:ext cx="1279661" cy="544726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 err="1">
              <a:solidFill>
                <a:schemeClr val="tx1"/>
              </a:solidFill>
              <a:latin typeface="+mn-lt"/>
            </a:rPr>
            <a:t>Interpretar</a:t>
          </a:r>
          <a:endParaRPr lang="en-US" sz="1600" b="1" kern="1200">
            <a:solidFill>
              <a:schemeClr val="tx1"/>
            </a:solidFill>
            <a:latin typeface="+mn-lt"/>
          </a:endParaRPr>
        </a:p>
      </dsp:txBody>
      <dsp:txXfrm>
        <a:off x="2025435" y="2444797"/>
        <a:ext cx="1226479" cy="491544"/>
      </dsp:txXfrm>
    </dsp:sp>
    <dsp:sp modelId="{CB7BE2BC-AC16-42C7-9D95-B7BD321D88D7}">
      <dsp:nvSpPr>
        <dsp:cNvPr id="0" name=""/>
        <dsp:cNvSpPr/>
      </dsp:nvSpPr>
      <dsp:spPr>
        <a:xfrm>
          <a:off x="4999" y="1837218"/>
          <a:ext cx="1574086" cy="544726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31590" y="1863809"/>
        <a:ext cx="1520904" cy="491544"/>
      </dsp:txXfrm>
    </dsp:sp>
    <dsp:sp modelId="{74BED3F0-1F3F-4B93-9710-4F13C5417E70}">
      <dsp:nvSpPr>
        <dsp:cNvPr id="0" name=""/>
        <dsp:cNvSpPr/>
      </dsp:nvSpPr>
      <dsp:spPr>
        <a:xfrm>
          <a:off x="0" y="563896"/>
          <a:ext cx="1282068" cy="544726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b="1" kern="120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26591" y="590487"/>
        <a:ext cx="1228886" cy="49154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9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/>
              <a:t>2/28/2020</a:t>
            </a:r>
          </a:p>
        </p:txBody>
      </p:sp>
      <p:sp>
        <p:nvSpPr>
          <p:cNvPr id="129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5257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r>
              <a:rPr lang="en-US" altLang="en-US"/>
              <a:t>FETPF2.0_f07_Interpret_PPT_2020-02.pptx</a:t>
            </a:r>
            <a:endParaRPr lang="en-US"/>
          </a:p>
        </p:txBody>
      </p:sp>
      <p:sp>
        <p:nvSpPr>
          <p:cNvPr id="129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867400" y="8829675"/>
            <a:ext cx="11414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1E284C8D-8C70-4E28-9F82-97EE1B23B9F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6192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>
            <a:lvl1pPr algn="r"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09575" y="698500"/>
            <a:ext cx="6192838" cy="34845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675" y="4416425"/>
            <a:ext cx="5607050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Clique para editar os estilos de texto principal</a:t>
            </a:r>
          </a:p>
          <a:p>
            <a:pPr lvl="1"/>
            <a:r>
              <a:rPr lang="en-US" noProof="0"/>
              <a:t>Segundo nível</a:t>
            </a:r>
          </a:p>
          <a:p>
            <a:pPr lvl="2"/>
            <a:r>
              <a:rPr lang="en-US" noProof="0"/>
              <a:t>Terceiro nível</a:t>
            </a:r>
          </a:p>
          <a:p>
            <a:pPr lvl="3"/>
            <a:r>
              <a:rPr lang="en-US" noProof="0"/>
              <a:t>Quarto nível</a:t>
            </a:r>
          </a:p>
          <a:p>
            <a:pPr lvl="4"/>
            <a:r>
              <a:rPr lang="en-US" noProof="0"/>
              <a:t>Quinto nível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defTabSz="931112" eaLnBrk="1" hangingPunct="1">
              <a:lnSpc>
                <a:spcPct val="100000"/>
              </a:lnSpc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9675"/>
            <a:ext cx="303847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69" tIns="46585" rIns="93169" bIns="46585" numCol="1" anchor="b" anchorCtr="0" compatLnSpc="1">
            <a:prstTxWarp prst="textNoShape">
              <a:avLst/>
            </a:prstTxWarp>
          </a:bodyPr>
          <a:lstStyle>
            <a:lvl1pPr algn="r" defTabSz="930275" eaLnBrk="1" hangingPunct="1">
              <a:lnSpc>
                <a:spcPct val="100000"/>
              </a:lnSpc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F56037-6788-433A-A7B1-BC071E3268D5}" type="slidenum">
              <a:rPr lang="en-US" altLang="en-US"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383241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6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6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7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7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alt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alt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alt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="0" u="none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alt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interpretação</a:t>
            </a:r>
            <a:r>
              <a:rPr lang="en-US" altLang="en-US" b="0" dirty="0">
                <a:latin typeface="Arial" panose="020B0604020202020204" pitchFamily="34" charset="0"/>
                <a:cs typeface="Arial" panose="020B0604020202020204" pitchFamily="34" charset="0"/>
              </a:rPr>
              <a:t> dos dados é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processo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atribuir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significado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às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observações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análise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 é 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próximo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tópico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vamos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examinar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altLang="en-US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 defTabSz="930275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defTabSz="93027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fld id="{FE5D068E-CE07-488E-B00C-E6F3A5D4959C}" type="slidenum">
              <a:rPr lang="en-US" altLang="en-US" smtClean="0">
                <a:latin typeface="Arial" panose="020B0604020202020204" pitchFamily="34" charset="0"/>
              </a:rPr>
              <a:t>1</a:t>
            </a:fld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20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bastante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 lvl="1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None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Casos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dengue,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Província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H, 2023 </a:t>
            </a:r>
            <a:r>
              <a:rPr lang="en-US" sz="120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dengue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Província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2023 era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ligeiramente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superior a 30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valor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era de 28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tinha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28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metade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velha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pacientes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1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91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&lt;CLICAR&gt;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Diabetes, Distrito M, 2023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"No Distrito 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2023,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incidência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4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1.000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adultos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diagnosticados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diabetes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1.000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adultos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Por outro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prevalência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6,9%,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6,9%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7%)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adulta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tinha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diabetes."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18858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pares.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Atribuir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par. 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Deixe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vista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até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terminarem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prontos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partilhar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Terão 3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Vou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resto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turma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resto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turma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dengue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679908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bastante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cólera, Aldeia K, 2022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taxa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ataque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6,1%,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6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cem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aldeia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diagnosticadas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cólera. A taxa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letalidade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2,8%, o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3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cem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diagnosticadas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cólera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morreram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Brucelose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bovinos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Província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A, 2023 "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Província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2023,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houve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293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brucelose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diagnosticados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10.000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bovinos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Dos 293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2,0%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morreram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."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31122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i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 os mesmos pares de participantes, peça a cada par para rever as conclusões e colocá-las numa linguagem clara. Peça a alguns participantes (diferentes voluntários do diapositivo anterior) para lerem as suas declarações e, em seguida, conduza o debate.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/>
            <a:endParaRPr lang="en-US" altLang="en-US" sz="1200" i="0">
              <a:latin typeface="+mn-lt"/>
            </a:endParaRPr>
          </a:p>
        </p:txBody>
      </p:sp>
      <p:sp>
        <p:nvSpPr>
          <p:cNvPr id="522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0680" indent="-281031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125" indent="-2248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3774" indent="-2248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3424" indent="-224825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3074" indent="-224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2723" indent="-224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2373" indent="-224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2022" indent="-2248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11299A54-9AF8-4A7B-BB86-4EAB8C195D14}" type="slidenum">
              <a:rPr lang="en-US" altLang="en-US"/>
              <a:t>13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78667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934805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aspeto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83651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235E6E4-CC87-3082-FBB8-6636AFB6D7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8B266D7-2986-9F08-B8E8-B01C53894D6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A9B1DE8-43F7-8F15-46CC-3AD5EB338B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Esta é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uma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pergunta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retórica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- continue com a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resposta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que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está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listada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1" i="1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abaixo</a:t>
            </a:r>
            <a:r>
              <a:rPr lang="en-US" sz="1200" b="1" i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. </a:t>
            </a:r>
            <a:endParaRPr lang="en-US" sz="1200" i="1" u="none" dirty="0"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qual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Ministério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Agricultura, 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cólera,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cinco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salmonelose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carbúnculo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rural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dispersa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zona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urbana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campo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refugiados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276538-5879-90A9-D1B7-2093FBA3FF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57826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Alerta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indica que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aprofundada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Alerta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propensa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cólera,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Ébola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eliminada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erradicada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poliomielite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sarampo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alertas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que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conduzam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Revisão dos dados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garantir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exatidão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Reforço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activos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742950" marR="0" lvl="1" indent="-2857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76458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desencadeia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esclarecimento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outros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emergência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vacinação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campanha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sensibilização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práticas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contexto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624678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mensais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hospital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Camboja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barra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Salmonella enterica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serotipo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Paratyphi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azul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barra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Salmonella enterica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serotipo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Typhi. 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fixado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total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cinco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independentemente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serótipo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Salmonella enterica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atingiram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19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77654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  "/>
              </a:rPr>
              <a:t>Notas</a:t>
            </a:r>
            <a:r>
              <a:rPr lang="en-US" b="1" dirty="0">
                <a:latin typeface="Arial  "/>
              </a:rPr>
              <a:t> do </a:t>
            </a:r>
            <a:r>
              <a:rPr lang="en-US" b="1" dirty="0" err="1">
                <a:latin typeface="Arial  "/>
              </a:rPr>
              <a:t>instrutor</a:t>
            </a:r>
            <a:r>
              <a:rPr lang="en-US" b="1" dirty="0">
                <a:latin typeface="Arial  "/>
              </a:rPr>
              <a:t>:</a:t>
            </a:r>
          </a:p>
          <a:p>
            <a:endParaRPr lang="en-US" b="1" dirty="0">
              <a:latin typeface="Arial (Body)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b="1" i="1" dirty="0">
                <a:latin typeface="Arial (Body)"/>
              </a:rPr>
              <a:t>Estes </a:t>
            </a:r>
            <a:r>
              <a:rPr lang="en-US" b="1" i="1" dirty="0" err="1">
                <a:latin typeface="Arial (Body)"/>
              </a:rPr>
              <a:t>ícones</a:t>
            </a:r>
            <a:r>
              <a:rPr lang="en-US" b="1" i="1" dirty="0">
                <a:latin typeface="Arial (Body)"/>
              </a:rPr>
              <a:t> </a:t>
            </a:r>
            <a:r>
              <a:rPr lang="en-US" b="1" i="1" dirty="0" err="1">
                <a:latin typeface="Arial (Body)"/>
              </a:rPr>
              <a:t>destinam</a:t>
            </a:r>
            <a:r>
              <a:rPr lang="en-US" b="1" i="1" dirty="0">
                <a:latin typeface="Arial (Body)"/>
              </a:rPr>
              <a:t>-se a </a:t>
            </a:r>
            <a:r>
              <a:rPr lang="en-US" b="1" i="1" dirty="0" err="1">
                <a:latin typeface="Arial (Body)"/>
              </a:rPr>
              <a:t>servir</a:t>
            </a:r>
            <a:r>
              <a:rPr lang="en-US" b="1" i="1" dirty="0">
                <a:latin typeface="Arial (Body)"/>
              </a:rPr>
              <a:t> de </a:t>
            </a:r>
            <a:r>
              <a:rPr lang="en-US" b="1" i="1" dirty="0" err="1">
                <a:latin typeface="Arial (Body)"/>
              </a:rPr>
              <a:t>sinais</a:t>
            </a:r>
            <a:r>
              <a:rPr lang="en-US" b="1" i="1" dirty="0">
                <a:latin typeface="Arial (Body)"/>
              </a:rPr>
              <a:t>.  </a:t>
            </a:r>
            <a:r>
              <a:rPr lang="en-US" b="1" i="1" dirty="0" err="1">
                <a:latin typeface="Arial (Body)"/>
              </a:rPr>
              <a:t>Cada</a:t>
            </a:r>
            <a:r>
              <a:rPr lang="en-US" b="1" i="1" dirty="0">
                <a:latin typeface="Arial (Body)"/>
              </a:rPr>
              <a:t> </a:t>
            </a:r>
            <a:r>
              <a:rPr lang="en-US" b="1" i="1" dirty="0" err="1">
                <a:latin typeface="Arial (Body)"/>
              </a:rPr>
              <a:t>ícone</a:t>
            </a:r>
            <a:r>
              <a:rPr lang="en-US" b="1" i="1" dirty="0">
                <a:latin typeface="Arial (Body)"/>
              </a:rPr>
              <a:t> </a:t>
            </a:r>
            <a:r>
              <a:rPr lang="en-US" b="1" i="1" dirty="0" err="1">
                <a:latin typeface="Arial (Body)"/>
              </a:rPr>
              <a:t>destina</a:t>
            </a:r>
            <a:r>
              <a:rPr lang="en-US" b="1" i="1" dirty="0">
                <a:latin typeface="Arial (Body)"/>
              </a:rPr>
              <a:t>-se a </a:t>
            </a:r>
            <a:r>
              <a:rPr lang="en-US" b="1" i="1" dirty="0" err="1">
                <a:latin typeface="Arial (Body)"/>
              </a:rPr>
              <a:t>ajudar</a:t>
            </a:r>
            <a:r>
              <a:rPr lang="en-US" b="1" i="1" dirty="0">
                <a:latin typeface="Arial (Body)"/>
              </a:rPr>
              <a:t> a </a:t>
            </a:r>
            <a:r>
              <a:rPr lang="en-US" b="1" i="1" dirty="0" err="1">
                <a:latin typeface="Arial (Body)"/>
              </a:rPr>
              <a:t>navegar</a:t>
            </a:r>
            <a:r>
              <a:rPr lang="en-US" b="1" i="1" dirty="0">
                <a:latin typeface="Arial (Body)"/>
              </a:rPr>
              <a:t> no </a:t>
            </a:r>
            <a:r>
              <a:rPr lang="en-US" b="1" i="1" dirty="0" err="1">
                <a:latin typeface="Arial (Body)"/>
              </a:rPr>
              <a:t>conteúdo</a:t>
            </a:r>
            <a:r>
              <a:rPr lang="en-US" b="1" i="1" dirty="0">
                <a:latin typeface="Arial (Body)"/>
              </a:rPr>
              <a:t> e a saber o que </a:t>
            </a:r>
            <a:r>
              <a:rPr lang="en-US" b="1" i="1" dirty="0" err="1">
                <a:latin typeface="Arial (Body)"/>
              </a:rPr>
              <a:t>está</a:t>
            </a:r>
            <a:r>
              <a:rPr lang="en-US" b="1" i="1" dirty="0">
                <a:latin typeface="Arial (Body)"/>
              </a:rPr>
              <a:t> à </a:t>
            </a:r>
            <a:r>
              <a:rPr lang="en-US" b="1" i="1" dirty="0" err="1">
                <a:latin typeface="Arial (Body)"/>
              </a:rPr>
              <a:t>frente</a:t>
            </a:r>
            <a:r>
              <a:rPr lang="en-US" b="1" i="1" dirty="0">
                <a:latin typeface="Arial (Body)"/>
              </a:rPr>
              <a:t>.</a:t>
            </a:r>
          </a:p>
          <a:p>
            <a:endParaRPr lang="en-US" b="1" dirty="0">
              <a:latin typeface="Arial (Body)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 (Body)"/>
                <a:cs typeface="Calibri"/>
                <a:sym typeface="Calibri"/>
              </a:rPr>
              <a:t>Nota:</a:t>
            </a:r>
            <a:r>
              <a:rPr lang="en-US" sz="1200" b="1" u="none" dirty="0">
                <a:latin typeface="Arial (Body)"/>
                <a:cs typeface="Calibri"/>
                <a:sym typeface="Calibri"/>
              </a:rPr>
              <a:t> </a:t>
            </a:r>
            <a:r>
              <a:rPr lang="en-US" dirty="0">
                <a:latin typeface="Arial (Body)"/>
              </a:rPr>
              <a:t>Estes </a:t>
            </a:r>
            <a:r>
              <a:rPr lang="en-US" dirty="0" err="1">
                <a:latin typeface="Arial (Body)"/>
              </a:rPr>
              <a:t>ícones</a:t>
            </a:r>
            <a:r>
              <a:rPr lang="en-US" dirty="0">
                <a:latin typeface="Arial (Body)"/>
              </a:rPr>
              <a:t> </a:t>
            </a:r>
            <a:r>
              <a:rPr lang="en-US" dirty="0" err="1">
                <a:latin typeface="Arial (Body)"/>
              </a:rPr>
              <a:t>serão</a:t>
            </a:r>
            <a:r>
              <a:rPr lang="en-US" dirty="0">
                <a:latin typeface="Arial (Body)"/>
              </a:rPr>
              <a:t> </a:t>
            </a:r>
            <a:r>
              <a:rPr lang="en-US" dirty="0" err="1">
                <a:latin typeface="Arial (Body)"/>
              </a:rPr>
              <a:t>utilizados</a:t>
            </a:r>
            <a:r>
              <a:rPr lang="en-US" dirty="0">
                <a:latin typeface="Arial (Body)"/>
              </a:rPr>
              <a:t> </a:t>
            </a:r>
            <a:r>
              <a:rPr lang="en-US" dirty="0" err="1">
                <a:latin typeface="Arial (Body)"/>
              </a:rPr>
              <a:t>nas</a:t>
            </a:r>
            <a:r>
              <a:rPr lang="en-US" dirty="0">
                <a:latin typeface="Arial (Body)"/>
              </a:rPr>
              <a:t> </a:t>
            </a:r>
            <a:r>
              <a:rPr lang="en-US" dirty="0" err="1">
                <a:latin typeface="Arial (Body)"/>
              </a:rPr>
              <a:t>apresentações</a:t>
            </a:r>
            <a:r>
              <a:rPr lang="en-US" dirty="0">
                <a:latin typeface="Arial (Body)"/>
              </a:rPr>
              <a:t> da </a:t>
            </a:r>
            <a:r>
              <a:rPr lang="en-US" dirty="0" err="1">
                <a:latin typeface="Arial (Body)"/>
              </a:rPr>
              <a:t>Linha</a:t>
            </a:r>
            <a:r>
              <a:rPr lang="en-US" dirty="0">
                <a:latin typeface="Arial (Body)"/>
              </a:rPr>
              <a:t> da </a:t>
            </a:r>
            <a:r>
              <a:rPr lang="en-US" dirty="0" err="1">
                <a:latin typeface="Arial (Body)"/>
              </a:rPr>
              <a:t>Frente</a:t>
            </a:r>
            <a:r>
              <a:rPr lang="en-US" dirty="0">
                <a:latin typeface="Arial (Body)"/>
              </a:rPr>
              <a:t> FETP.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907406-920C-426E-8A32-950F522D60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3896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Reveja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US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359031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reforçando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é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histograma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2015 no Botswana.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33-35?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suposições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prática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que é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Utilize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práticos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ajudar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responder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6180232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Relativamente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200-300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declínio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gradual com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19-20,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(com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acima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400)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33-35. </a:t>
            </a: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765971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Note-se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escala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anterior (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mas continua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450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35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Botsuana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baseiam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Tal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anterior, as barras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laranja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Botsuana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2015.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alerta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azul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inferior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desvio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vermelha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ação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alerta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excedido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mostrar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433816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, o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aumento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parece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indicar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padrão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esperado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9655467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aspeto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formal.  De facto,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acabámos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Botsuana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1227959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baseiam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dessa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aproximadamente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baseiam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604870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F.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 Reserve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breve,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Mas,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enzoótica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epizootia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943247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quantidade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habitual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contínua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infecioso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tempo.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habitual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constantemente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Escreva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flipchart.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Dito: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correspondente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enzoótico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consistente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enzoóticas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")?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Escreva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enzoóticas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flipchart.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12041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grupo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/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endémica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geográfica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afetada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envolva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e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indistintamente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animal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chamada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epizootia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29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7118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b="1" dirty="0" err="1"/>
              <a:t>Notas</a:t>
            </a:r>
            <a:r>
              <a:rPr lang="en-US" b="1" dirty="0"/>
              <a:t> do </a:t>
            </a:r>
            <a:r>
              <a:rPr lang="en-US" b="1" dirty="0" err="1"/>
              <a:t>instrutor</a:t>
            </a:r>
            <a:r>
              <a:rPr lang="en-US" b="1" dirty="0"/>
              <a:t>:</a:t>
            </a:r>
            <a:endParaRPr lang="en-US" dirty="0"/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+mn-lt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Resumir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os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objectivos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de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aprenDizeragem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em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vez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de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ler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os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tópicos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deste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diapositivo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como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estratégia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para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melhorar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o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pensamento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GB" sz="1200" b="1" i="1" dirty="0" err="1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crítico</a:t>
            </a:r>
            <a:r>
              <a:rPr lang="en-GB" sz="1200" b="1" i="1" dirty="0">
                <a:solidFill>
                  <a:srgbClr val="000000"/>
                </a:solidFill>
                <a:effectLst/>
                <a:latin typeface="Arial"/>
                <a:ea typeface="Times New Roman" panose="02020603050405020304" pitchFamily="18" charset="0"/>
                <a:cs typeface="Arial"/>
              </a:rPr>
              <a:t>!</a:t>
            </a:r>
            <a:endParaRPr lang="en-US" sz="1200" b="1" i="0" dirty="0">
              <a:effectLst/>
              <a:latin typeface="Arial"/>
              <a:ea typeface="Times New Roman" panose="02020603050405020304" pitchFamily="18" charset="0"/>
              <a:cs typeface="Arial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075668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57066" indent="-291179" eaLnBrk="0" hangingPunct="0"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64717" indent="-232943" eaLnBrk="0" hangingPunct="0"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30604" indent="-232943" eaLnBrk="0" hangingPunct="0"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96491" indent="-232943" eaLnBrk="0" hangingPunct="0"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9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2E04DC1E-CAE7-4E45-9BCD-D904D52947F9}" type="slidenum">
              <a:rPr lang="en-US" altLang="en-US" sz="1200">
                <a:latin typeface="Arial" charset="0"/>
                <a:cs typeface="Arial" charset="0"/>
              </a:rPr>
              <a:t>30</a:t>
            </a:fld>
            <a:endParaRPr lang="en-US" altLang="en-US" sz="1200">
              <a:latin typeface="Arial" charset="0"/>
              <a:cs typeface="Arial" charset="0"/>
            </a:endParaRPr>
          </a:p>
        </p:txBody>
      </p:sp>
      <p:sp>
        <p:nvSpPr>
          <p:cNvPr id="1105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1105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Vejamos</a:t>
            </a:r>
            <a:r>
              <a:rPr lang="en-US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novamente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corresponde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pneumonia e gripe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gripe de 2015-1016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hemisfério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percentagem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Perguntar</a:t>
            </a:r>
            <a:r>
              <a:rPr lang="en-US" sz="1200" b="1" u="sng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:</a:t>
            </a:r>
            <a:r>
              <a:rPr lang="en-US" sz="1200" b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Alguém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pode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descrever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o que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estás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a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ver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?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facto de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corcunda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aproximadamente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até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18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gripe? 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gostaria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Seria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dados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eaLnBrk="1" hangingPunct="1"/>
            <a:endParaRPr lang="en-US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5104240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Em ambos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precoces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graves de gripe.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 compare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vermelho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2015-2016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que seria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a "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corcunda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reflecte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habitual,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alinha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tendência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legenda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porque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fácil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identificar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claramente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com as cores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correspondentes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Por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forma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eficaz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apresentar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dados do que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legenda </a:t>
            </a:r>
            <a:r>
              <a:rPr lang="en-US" sz="1200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tradicional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50672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Observação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5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gripe.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final de 2013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até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25 de 2018.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(%)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pneumonia e gripe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vermelha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(%)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pneumonia e gripe. 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inferior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proporção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pneumonia e gripe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que seria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com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final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com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janeiro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fevereiro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meses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hemisfério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diminui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superior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"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epidémico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";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ultrapassado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consecutivas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anuais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dados.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3 das 5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tendo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graves.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2015-2016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analisámos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2401901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Precisamos considerar a fonte e a qualidade dos dados que estão sendo relatados, que é outro aspecto crítico da interpretação dos dados.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acreditar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no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640701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elemento-chave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gabinete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exigidos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gabinete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diagnostica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regularmente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reais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representativos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forma,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regularmente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concordamos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formulários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preenchidos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forma exacta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ilustram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reais com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904697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Observe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este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gráfico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das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diarreia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registadas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primeiras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11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semanas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2015 (</a:t>
            </a:r>
            <a:r>
              <a:rPr lang="en-US" sz="120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barras </a:t>
            </a:r>
            <a:r>
              <a:rPr lang="en-US" sz="120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</a:t>
            </a:r>
            <a:r>
              <a:rPr lang="en-US" sz="120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laranja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comparação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 o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número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diarreia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registadas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durante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mesmo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período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2014 (</a:t>
            </a:r>
            <a:r>
              <a:rPr lang="en-US" sz="120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como</a:t>
            </a:r>
            <a:r>
              <a:rPr lang="en-US" sz="120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mostram</a:t>
            </a:r>
            <a:r>
              <a:rPr lang="en-US" sz="120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 barras </a:t>
            </a:r>
            <a:r>
              <a:rPr lang="en-US" sz="120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azuis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200" b="1" u="sng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Perguntar</a:t>
            </a:r>
            <a:r>
              <a:rPr lang="en-US" sz="1200" b="1" u="sng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200" b="1" u="none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que é que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chama a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atenção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neste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gráfico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endParaRPr lang="en-US" sz="1200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200" b="1" u="sng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Registe</a:t>
            </a:r>
            <a:r>
              <a:rPr lang="en-US" sz="1200" b="1" u="none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respostas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2-3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voluntários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 </a:t>
            </a:r>
            <a:r>
              <a:rPr lang="en-US" sz="1200" b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Respostas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baixo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628650" marR="0" lvl="1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Registaram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-se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menos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diarreia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2015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comparação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 201 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(24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versus 9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628650" marR="0" lvl="1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maioria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dos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óbitos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regista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-se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distritos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Gabarone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Bobirwa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</a:p>
          <a:p>
            <a:pPr marL="628650" marR="0" lvl="1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Gaborone e SPTC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têm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grandes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diferenças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no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número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notificadas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entre 2014 e 2015. Gaborone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registou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2014 e 1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2015. A SPTC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registou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4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2014 e 0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2015.</a:t>
            </a:r>
          </a:p>
          <a:p>
            <a:pPr marL="628650" marR="0" lvl="1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5 dos 8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distritos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registaram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2014 do que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2015 (as barras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azuis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excedem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 barras </a:t>
            </a:r>
            <a:r>
              <a:rPr lang="en-US" sz="1200" b="0" i="1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laranja</a:t>
            </a:r>
            <a:r>
              <a:rPr lang="en-US" sz="1200" b="0" i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</a:t>
            </a:r>
          </a:p>
          <a:p>
            <a:pPr marL="628650" marR="0" lvl="1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Courier New" panose="02070309020205020404" pitchFamily="49" charset="0"/>
              <a:buChar char="o"/>
            </a:pP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Kgatleng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registou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0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mortes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por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diarreia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em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2014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ou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2015; Chobe e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Goodhope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registaram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0 </a:t>
            </a:r>
            <a:r>
              <a:rPr lang="en-US" sz="1200" b="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em</a:t>
            </a:r>
            <a:r>
              <a:rPr lang="en-US" sz="1200" b="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2015.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2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200" b="1" u="sng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Perguntar</a:t>
            </a:r>
            <a:r>
              <a:rPr lang="en-US" sz="1200" b="1" u="sng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  <a:r>
              <a:rPr lang="en-US" sz="1200" b="1" u="none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que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pode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explicar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diferenças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registadas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entre 2014 e 2015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em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Gaborone e SPTC?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200" b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Reconhecer</a:t>
            </a:r>
            <a:r>
              <a:rPr lang="en-US" sz="1200" b="1" u="none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as </a:t>
            </a:r>
            <a:r>
              <a:rPr lang="en-US" sz="1200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respostas</a:t>
            </a:r>
            <a:r>
              <a:rPr lang="en-US" sz="1200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de 2-3 </a:t>
            </a:r>
            <a:r>
              <a:rPr lang="en-US" kern="100" dirty="0" err="1">
                <a:latin typeface="Arial"/>
                <a:ea typeface="Calibri" panose="020F0502020204030204" pitchFamily="34" charset="0"/>
                <a:cs typeface="Arial"/>
              </a:rPr>
              <a:t>voluntários</a:t>
            </a:r>
            <a:r>
              <a:rPr lang="en-US" kern="100" dirty="0"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b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Resposta: 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Estes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podem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refletir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os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números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reais (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pode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ter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havido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um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grande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surto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de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doença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diarreica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em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2014,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ou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pode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ter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havido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uma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intervenção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implementada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em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2015 para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melhorar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a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qualidade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da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água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)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ou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pode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haver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algum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problema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na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comunicação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</a:t>
            </a:r>
            <a:r>
              <a:rPr lang="en-US" sz="1200" i="1" kern="100" dirty="0" err="1">
                <a:effectLst/>
                <a:latin typeface="Arial"/>
                <a:ea typeface="Calibri" panose="020F0502020204030204" pitchFamily="34" charset="0"/>
                <a:cs typeface="Arial"/>
              </a:rPr>
              <a:t>em</a:t>
            </a:r>
            <a:r>
              <a:rPr lang="en-US" sz="1200" i="1" kern="100" dirty="0">
                <a:effectLst/>
                <a:latin typeface="Arial"/>
                <a:ea typeface="Calibri" panose="020F0502020204030204" pitchFamily="34" charset="0"/>
                <a:cs typeface="Arial"/>
              </a:rPr>
              <a:t> 2015.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1200" i="1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Antes de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tirarmos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conclusões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definitivas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sobre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as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mortes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diarreia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vamos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ver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outro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gráfico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com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pormenores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  <a:endParaRPr lang="en-US" sz="1200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8CF3B0-F537-4C6F-999B-90BC56F1C6D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981246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cumpriram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prazos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dentro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prazo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11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2015.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x, 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dentro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prazo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enquanto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vermelha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atrasados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havia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Charleshill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Talvez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nunca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nada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tempo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2015!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2014 e 2015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Gaborone e SPTC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reflicta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situação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deva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discrepâncias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verdadeiras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tanto a Gaborone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SPTC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conseguiram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tempo na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aspeto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-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só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exatidão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querer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saber algo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auto-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reportados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vs.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)?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afirmativo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julgamento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clínicos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dados!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652692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olhar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num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a 7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G.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totais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inferior. Se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olharmos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totais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vemos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 para a 6.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aprofundar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b="1" u="sng" kern="1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Confirmar</a:t>
            </a:r>
            <a:r>
              <a:rPr lang="en-US" sz="1200" b="1" u="none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respostas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2-3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voluntários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b="1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única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D. Este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seria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plausível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registassem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farias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visses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confrontado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situação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Reconhecer</a:t>
            </a:r>
            <a:r>
              <a:rPr lang="en-US" sz="1200" b="1" u="none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respostas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2-3 </a:t>
            </a:r>
            <a:r>
              <a:rPr lang="en-US" sz="1200" kern="1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voluntários</a:t>
            </a:r>
            <a:r>
              <a:rPr lang="en-US" sz="1200" kern="1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Ligue para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contacto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eles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33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digitação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outro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artefacto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endParaRPr lang="en-US" i="1" dirty="0">
              <a:latin typeface="+mn-lt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9602748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outro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Primeiro,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dediquem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familiarizarem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minuto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orientarem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Agora,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&lt;CLICAR&gt;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debate.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sondar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338158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u="none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b="0" u="none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b="0" u="non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b="0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39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6909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dirty="0"/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b="1" u="sng" dirty="0" err="1">
                <a:latin typeface="Arial"/>
                <a:cs typeface="Arial"/>
              </a:rPr>
              <a:t>Dizer</a:t>
            </a:r>
            <a:r>
              <a:rPr lang="en-US" altLang="en-US" b="1" u="sng" dirty="0">
                <a:latin typeface="Arial"/>
                <a:cs typeface="Arial"/>
              </a:rPr>
              <a:t>:</a:t>
            </a:r>
            <a:r>
              <a:rPr lang="en-US" altLang="en-US" b="1" u="none" dirty="0">
                <a:latin typeface="Arial"/>
                <a:cs typeface="Arial"/>
              </a:rPr>
              <a:t> 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Uma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interpretação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correta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fornece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as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informações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necessárias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para a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tomada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de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decisões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com base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nos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dados e para a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adoção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das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medidas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necessárias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para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melhorar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e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proteger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a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saúde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pública</a:t>
            </a:r>
            <a:r>
              <a:rPr lang="en-US" sz="1200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!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B32458-B0FD-4E0D-A69A-149897CA0B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397912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DE89C3-4DFD-514E-A692-034D33391C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416003-14F1-D2D8-BBD2-6358CA6A2D2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2827060-52DD-5206-63D1-4DA6430DBB4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sz="1200" b="1" u="none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razões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dirty="0" err="1"/>
              <a:t>cólera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dirty="0" err="1"/>
              <a:t>cólera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breve debate.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obter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b="1" dirty="0"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ADCFCF-9280-61F0-71C5-038E601DDCD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88096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b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endParaRPr lang="en-US" sz="1200" b="1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sistemático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provável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viés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-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quatro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baseia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reais de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América do Sul.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só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escritório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mês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só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pôde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fácil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difícil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requer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próprio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seria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data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data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412095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consultarem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Livro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para o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intitulado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</a:t>
            </a: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Duração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total: 45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25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20 </a:t>
            </a:r>
            <a:r>
              <a:rPr lang="en-US" sz="1200" b="1" i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o debate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1200" b="1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351168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b="1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0" u="none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 um voluntário para ler o cenário. Consulte o guia de exercícios para obter informações adicionais. Depois, passe para o diapositivo seguinte.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endParaRPr lang="en-US" sz="1200" b="1" i="1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248511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instruídos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individualmente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etapas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457200" marR="0" lvl="1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tabLst>
                <a:tab pos="457200" algn="l"/>
              </a:tabLst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Leia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E.coli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avaliar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 lvl="1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 coli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expressos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formadoras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colónias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ufc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100 ml.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critérios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desenvolvidos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cálculo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taxas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incidência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científicos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avaliar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fins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recreativos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geométrica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(GM) é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estatística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contagens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bacterianas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normas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geométrica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excedida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intervalo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30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Recomenda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amostragem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avaliar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GM e o STV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longo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30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085850" marR="0" lvl="2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+mj-lt"/>
              <a:buNone/>
              <a:tabLst/>
              <a:defRPr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E.coli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recreio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lagos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e B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Utilizando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folha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papel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prepare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mensal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recreativos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 coli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lagos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e B.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Certifique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de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etiquetas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título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Desenhe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Médio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Geométrico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grupo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457200" marR="0" lvl="1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+mj-lt"/>
              <a:buNone/>
              <a:tabLst>
                <a:tab pos="457200" algn="l"/>
              </a:tabLst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conduzirá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debate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completado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conduza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debate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br>
              <a:rPr lang="en-US" sz="1200" b="1" i="1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1200" b="1" i="1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5300620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b="1" kern="1400" spc="25" dirty="0">
              <a:solidFill>
                <a:srgbClr val="00953A"/>
              </a:solidFill>
              <a:effectLst/>
              <a:latin typeface="Arial" panose="020B0604020202020204" pitchFamily="34" charset="0"/>
              <a:ea typeface="MS Gothic" panose="020B0609070205080204" pitchFamily="49" charset="-128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um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lago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 coli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meses 4 e 8,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onde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ultrapassaram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GM,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descreverem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do Lago B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E.coli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inferiores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GM,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6</a:t>
            </a:r>
            <a:r>
              <a:rPr lang="en-US" sz="12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mês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ultrapassaram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GM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tabLst>
                <a:tab pos="457200" algn="l"/>
                <a:tab pos="1600200" algn="l"/>
                <a:tab pos="3771900" algn="l"/>
              </a:tabLs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 meses 4 e 8,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fins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recreativos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monitorização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voltassem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avisos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retirados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testes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voltaria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normal.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mês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7,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fins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recreativos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testes à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continuavam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implementado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E. coli, para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pudesse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ambientais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Orientar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debate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acções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tomadas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 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25776850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secção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46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39666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0DA74030-E53D-4543-A963-D0677A9EC0A1}" type="slidenum">
              <a:rPr lang="en-US" altLang="en-US" sz="1200" smtClean="0">
                <a:latin typeface="Arial" charset="0"/>
                <a:cs typeface="Arial" charset="0"/>
              </a:rPr>
              <a:t>47</a:t>
            </a:fld>
            <a:endParaRPr lang="en-US" altLang="en-US" sz="1200">
              <a:latin typeface="Arial" charset="0"/>
              <a:cs typeface="Arial" charset="0"/>
            </a:endParaRPr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b="1" u="none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u="none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indent="-171450"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Utilize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introduzir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tema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avaliar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conhecimentos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prévios</a:t>
            </a:r>
            <a:r>
              <a:rPr lang="en-US" alt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Solicite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Escreva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-as num flipchart.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Agrupe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consistentes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verdadeiro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etc.) e as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artefactuais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factores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</a:t>
            </a:r>
          </a:p>
          <a:p>
            <a:pPr eaLnBrk="1" hangingPunct="1"/>
            <a:endParaRPr lang="en-US" altLang="en-US" sz="1200" b="1" i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275710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D14F5AD-A1AD-482D-B589-0A4C58C11635}" type="slidenum">
              <a:rPr lang="en-US" altLang="en-US" sz="1200" smtClean="0">
                <a:latin typeface="Arial" charset="0"/>
                <a:cs typeface="Arial" charset="0"/>
              </a:rPr>
              <a:t>48</a:t>
            </a:fld>
            <a:endParaRPr lang="en-US" altLang="en-US" sz="1200">
              <a:latin typeface="Arial" charset="0"/>
              <a:cs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Idealmente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sugeriram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real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normal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incidência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repentino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tamanho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população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influxo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refugiados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eaLnBrk="1" hangingPunct="1"/>
            <a:endParaRPr lang="en-US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3251603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DD14F5AD-A1AD-482D-B589-0A4C58C11635}" type="slidenum">
              <a:rPr lang="en-US" altLang="en-US" sz="1200" smtClean="0">
                <a:latin typeface="Arial" charset="0"/>
                <a:cs typeface="Arial" charset="0"/>
              </a:rPr>
              <a:t>49</a:t>
            </a:fld>
            <a:endParaRPr lang="en-US" altLang="en-US" sz="1200">
              <a:latin typeface="Arial" charset="0"/>
              <a:cs typeface="Arial" charset="0"/>
            </a:endParaRPr>
          </a:p>
        </p:txBody>
      </p:sp>
      <p:sp>
        <p:nvSpPr>
          <p:cNvPr id="1075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1075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Idealmente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sugeriram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analisarem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investigador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o facto de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real.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Unidos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avançar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slide.</a:t>
            </a:r>
          </a:p>
          <a:p>
            <a:pPr eaLnBrk="1" hangingPunct="1"/>
            <a:endParaRPr lang="en-US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64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alt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olhar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tarefas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Primeiro,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  Em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"O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?" 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requer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fora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4884420" algn="l"/>
              </a:tabLs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dados"?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Aguarde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alt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alt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alt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alt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"O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?"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requer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frequentemente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fora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tais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representatividade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exige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reflectem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área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723719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/>
            <a:fld id="{1D0859DE-5152-4563-95E5-8F8D915641C4}" type="slidenum">
              <a:rPr lang="en-US" altLang="en-US" sz="1200" smtClean="0">
                <a:latin typeface="Arial" charset="0"/>
                <a:cs typeface="Arial" charset="0"/>
              </a:rPr>
              <a:t>50</a:t>
            </a:fld>
            <a:endParaRPr lang="en-US" altLang="en-US" sz="1200">
              <a:latin typeface="Arial" charset="0"/>
              <a:cs typeface="Arial" charset="0"/>
            </a:endParaRPr>
          </a:p>
        </p:txBody>
      </p:sp>
      <p:sp>
        <p:nvSpPr>
          <p:cNvPr id="1085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1085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taxa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salmonelose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Unidos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período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30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Em 1985,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O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indent="4572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71154285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Reveja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encontradas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enorme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salmonelose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Chicago, Illinois.  20.000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taxa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causa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pasteurizado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mas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contaminado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embalado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distribuído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cruzadas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fábrica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processamento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cru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misturasse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pasteurizado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2818112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CC7116F4-F331-43E5-9F6B-0EBC3DB146D7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52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Arial" charset="0"/>
            </a:endParaRPr>
          </a:p>
        </p:txBody>
      </p:sp>
      <p:sp>
        <p:nvSpPr>
          <p:cNvPr id="1095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09575" y="698500"/>
            <a:ext cx="6192838" cy="3484563"/>
          </a:xfrm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pouco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difíceis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SIDA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trimestre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Unidos.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um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gradual e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acham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Permitir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eaLnBrk="1" hangingPunct="1"/>
            <a:endParaRPr lang="en-US" altLang="en-US" sz="12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64344872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1993,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autoridades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alargaram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SIDA.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SIDA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alargada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condições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SIDA,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cancro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útero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mulheres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VIH+. 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salmonelose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o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SIDA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diferença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corretamente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padrões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é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conhecer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além</a:t>
            </a:r>
            <a:r>
              <a:rPr lang="en-US" sz="120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5263846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temporais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aplicada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lugares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famoso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cólera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bombas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Londres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1854. Nessa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pensava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cólera era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o Dr. John Snow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suspeitava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cólera era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transmitida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Dr. Snow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criou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mortes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cólera e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bombas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água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assinaladas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agrupavam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volta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bomba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bomba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Broad Street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identificada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Bomba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centro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mapa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45720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John Snow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encorajou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retirar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pega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bomba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para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pudesse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cólera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pouco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conhecesse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provocou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5694804"/>
      </p:ext>
    </p:extLst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Finalmente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inferências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dados. 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06468"/>
      </p:ext>
    </p:extLst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inferência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conclusão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alcançada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evidências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raciocínio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julgamento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&lt;CLICAR&gt;Por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acentuado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&lt;CLICAR&gt;e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houve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mudança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práticas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&lt;CLICAR&gt;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inferir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22756"/>
      </p:ext>
    </p:extLst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consultem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seu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"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Livro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Exercícios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" para o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grupo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0" dirty="0" err="1">
                <a:latin typeface="Arial" panose="020B0604020202020204" pitchFamily="34" charset="0"/>
                <a:cs typeface="Arial" panose="020B0604020202020204" pitchFamily="34" charset="0"/>
              </a:rPr>
              <a:t>intitulado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b="1" i="0" dirty="0" err="1">
                <a:latin typeface="Arial" panose="020B0604020202020204" pitchFamily="34" charset="0"/>
                <a:cs typeface="Arial" panose="020B0604020202020204" pitchFamily="34" charset="0"/>
              </a:rPr>
              <a:t>Diarreia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 grave no Distrito X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4225951"/>
      </p:ext>
    </p:extLst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8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conduzem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significar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Leia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cenário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abaixo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guie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através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discussão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revistos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anteriormente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Cenário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responsável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pela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Distrito X.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oscilaram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14 e 18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aumentaram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31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históricos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1200150" marR="0" lvl="2" indent="-2857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disponíveis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200150" marR="0" lvl="2" indent="-2857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individuais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generalizado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concentra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determinados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200150" marR="0" lvl="2" indent="-2857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lphaLcPeriod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Dados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adjacentes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adicionais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extensão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685800" marR="0" lvl="1" indent="-2286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 marR="0" lvl="1" indent="-2286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sítios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declarantes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85800" marR="0" lvl="1" indent="-2286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endParaRPr lang="en-US" sz="120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85800" marR="0" lvl="1" indent="-22860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Esteja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facto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terreno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ocorrência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15861447"/>
      </p:ext>
    </p:extLst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atual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mostra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situação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atual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Semana 7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2017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 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2017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mas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bastante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consistente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6286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época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diarreicas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começar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Acompanhar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anual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logística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garantir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dispõem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fornecimentos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adequados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solução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reidratação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oral para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ligeira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moderada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fluidos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intravenosos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fornecimentos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apropriados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tratamento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adequado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desidratação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grave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relacionada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choque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útil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previsto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59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63589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tabLst>
                <a:tab pos="457200" algn="l"/>
              </a:tabLs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457200" marR="0" indent="-4572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tabLst>
                <a:tab pos="457200" algn="l"/>
              </a:tabLs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descreverem</a:t>
            </a:r>
            <a:r>
              <a:rPr lang="en-US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falando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telefone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alguém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consegue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  <a:tabLst>
                <a:tab pos="457200" algn="l"/>
              </a:tabLst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>
                <a:tab pos="457200" algn="l"/>
              </a:tabLst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  <a:tabLst>
                <a:tab pos="457200" algn="l"/>
              </a:tabLst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possível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 e 2. 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variáveis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entre 3 e 12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um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acentuado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21. Na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22,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29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23,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aumentou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31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".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dados.  Como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9544382"/>
      </p:ext>
    </p:extLst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talvez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Qual é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novo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preocupado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facto de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diarreia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Semana 37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haver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qualquer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sazonal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base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00012846"/>
      </p:ext>
    </p:extLst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Verifica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notável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 para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na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 (de um para 12) e,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 (de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registaram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2426941"/>
      </p:ext>
    </p:extLst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dos dados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 e D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visto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Semana 7. 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melhor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com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distribuição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temporal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suaves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pequeno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Uma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tornar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irregular.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Quais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algumas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duas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 e D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estiverem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poderão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ambas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afectadas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O(s) novo(s)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prestador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(es)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cuidados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(m)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aplicar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forma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anteriores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ser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tardiamente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15608292"/>
      </p:ext>
    </p:extLst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Observação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quadro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total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notificados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31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está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7, mas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dramático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nenhuma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63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169396"/>
      </p:ext>
    </p:extLst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i="0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gráfico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dos dados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vêem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há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destaquem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registar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6. Este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indicar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distrito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98881762"/>
      </p:ext>
    </p:extLst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NOas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Abreviaturas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OT = On Time (O =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L = Late (A =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atrasado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NR = No Report (NE =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próximo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analisar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exaustividade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precisa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atenção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&lt;CLICARx2&gt;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B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OT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últimas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ocorridos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unidade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sido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comunicados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800100" marR="0" lvl="1" indent="-34290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instalação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5 e 6,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estabelecimento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7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-se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acumulação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apresentação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relatórios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lOes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65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3095713"/>
      </p:ext>
    </p:extLst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fontAlgn="base"/>
            <a:r>
              <a:rPr lang="en-US" sz="1200" b="1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Notas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do </a:t>
            </a:r>
            <a:r>
              <a:rPr lang="en-US" sz="1200" b="1" i="0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instrutor</a:t>
            </a:r>
            <a:r>
              <a:rPr lang="en-US" sz="1200" b="1" i="0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</a:t>
            </a:r>
          </a:p>
          <a:p>
            <a:pPr rtl="0" fontAlgn="base"/>
            <a:endParaRPr lang="en-US" sz="1200" b="0" i="1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indent="-171450" rtl="0" fontAlgn="base">
              <a:buFont typeface="Wingdings" panose="05000000000000000000" pitchFamily="2" charset="2"/>
              <a:buChar char="v"/>
            </a:pPr>
            <a:r>
              <a:rPr lang="en-US" sz="1200" b="1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Uma </a:t>
            </a:r>
            <a:r>
              <a:rPr lang="en-US" sz="1200" b="1" i="1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Saúde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destaque</a:t>
            </a:r>
            <a:r>
              <a:rPr lang="en-US" sz="1200" b="1" i="1" kern="12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</a:t>
            </a:r>
          </a:p>
          <a:p>
            <a:pPr rtl="0" fontAlgn="base"/>
            <a:endParaRPr lang="en-US" sz="1200" b="0" i="0" kern="1200" dirty="0">
              <a:solidFill>
                <a:schemeClr val="tx1"/>
              </a:solidFill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indent="-171450" algn="l" rtl="0" fontAlgn="base"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Esta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interpretação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também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crucial para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sistemas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vigilância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"Uma Só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Saúde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",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vez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que as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interpretações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podem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resultar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intervenções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muito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diferentes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sector.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Fornecer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interpretação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dos dados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numa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perspetiva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One Health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pode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criar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solução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holística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problemas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saúde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pública</a:t>
            </a:r>
            <a:r>
              <a:rPr lang="en-US" sz="12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l" rtl="0" fontAlgn="base"/>
            <a:endParaRPr lang="en-US" sz="12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B32458-B0FD-4E0D-A69A-149897CA0B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37874947"/>
      </p:ext>
    </p:extLst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quadro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mostra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prevalência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resistentes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antimicrobianos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amostras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3 ambientes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diferentes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 casas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rurais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explorações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avícolas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mercados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alimentares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urbanos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Comparando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três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locais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qual deles seria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esperar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tivesse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níveis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elevados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resistentes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antimicrobianos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aves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capoeira 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animais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criação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vezes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administrados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antibióticos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prevenir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infecções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O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uso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persistente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contínuo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antibióticos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levar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desenvolvimento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resistentes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antibióticos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Pergunte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Comparando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as 3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fontes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amostradas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qual é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esperaria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ter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níveis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mais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elevados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AMR?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residuais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potável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se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não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forem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devidamente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desinfectadas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Olhando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para a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coluna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potável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consegues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resumir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apresentados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Existem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semelhanças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diferenças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percentagem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AMR é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baixa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semelhante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todos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locais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Olhando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para a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coluna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residuais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consegues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resumir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apresentados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Existem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semelhanças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diferenças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percentagens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AMR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são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semelhantes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todos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locais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Olhando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para a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coluna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lago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consegues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resumir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apresentados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Existem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semelhanças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diferenças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percentagens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AMR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são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diferentes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entre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agregados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familiares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rurais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explorações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avícolas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Pergunte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Que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conclusões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se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podem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tirar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dos dados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sobre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agregados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familiares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rurais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potável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tanque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têm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percentagens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semelhantes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AMR. 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residuais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são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elevadas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Não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parece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residuais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possam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estar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contaminar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outras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fontes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Que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conclusões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se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podem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tirar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dos dados das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explorações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avícolas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percentagem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organismos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AMR é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baixa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potável,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mas 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residuais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tanque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são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muito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elevadas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com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percentagens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semelhantes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As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residuais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estar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contaminar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água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tanque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interpretação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poderia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enfatizar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importância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gestão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antimicrobiana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tanto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populações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humanas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animais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F56037-6788-433A-A7B1-BC071E3268D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67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870166"/>
      </p:ext>
    </p:extLst>
  </p:cSld>
  <p:clrMapOvr>
    <a:masterClrMapping/>
  </p:clrMapOvr>
</p:notes>
</file>

<file path=ppt/notesSlides/notesSlide6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Dizer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curva Epi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mostra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casos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intoxicação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aguda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pesticidas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ocorridos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durante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mês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abril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Peça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um </a:t>
            </a:r>
            <a:r>
              <a:rPr lang="en-US" sz="1200" b="0" u="none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voluntário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descreva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gráfico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eixos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gama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dados. 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Pergunte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pt-BR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a alguns voluntários que tipo de surto está representado aqui.  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peDizer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inquiridos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defendam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Fonte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pontual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comum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contínua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F56037-6788-433A-A7B1-BC071E3268D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68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991887"/>
      </p:ext>
    </p:extLst>
  </p:cSld>
  <p:clrMapOvr>
    <a:masterClrMapping/>
  </p:clrMapOvr>
</p:notes>
</file>

<file path=ppt/notesSlides/notesSlide6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representados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um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eixo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y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tipo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que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seria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classificado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  <a:r>
              <a:rPr lang="en-US" sz="1200" b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Porquê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Resposta: 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contínua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continuam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ritmo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relativamente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constante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vários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dias</a:t>
            </a:r>
            <a:r>
              <a:rPr lang="en-US" sz="1200" b="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endParaRPr lang="en-US" sz="1200" b="0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Resumir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Dizerendo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 curva Epi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aqui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mostra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casos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esporádicos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intoxicações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agudas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pesticidas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ocorreram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durante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mês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abril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Com base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nisto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interpretar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houve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um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único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evento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exposição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mas que 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risco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deve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ter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estado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presente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durante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um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longo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período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tempo. 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+mn-lt"/>
              <a:ea typeface="MS Mincho" panose="02020609040205080304" pitchFamily="49" charset="-128"/>
            </a:endParaRP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F56037-6788-433A-A7B1-BC071E3268D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69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9918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6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aspectos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tarefas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estatísticos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técnicas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limiares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estabelecidos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deciDizer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representatividade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e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qualidade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consideração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possíveis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explicações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aparente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inferências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generalizar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dados.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Iremos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aspectos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5017807"/>
      </p:ext>
    </p:extLst>
  </p:cSld>
  <p:clrMapOvr>
    <a:masterClrMapping/>
  </p:clrMapOvr>
</p:notes>
</file>

<file path=ppt/notesSlides/notesSlide7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investigadores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deciDizeram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rever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relatórios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casos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com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sintomas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semelhantes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anterior.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Foi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criado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um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gráfico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com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novos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 que é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mostram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agora de 1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março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2008 a 30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abril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2009?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Dois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grupos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casos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dois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diferentes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ocorreram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durante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o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mês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abril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i="1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 que é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investigadores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concluir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partir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dos dados? 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Responder: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Exposição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sazonal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pesticidas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ser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aplicados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mesmo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tempo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durante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dois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anos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Pergunte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 que é que 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investigação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seria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diferente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com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estes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comparação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com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dados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apresentados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no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diapositivo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anterior?</a:t>
            </a: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kern="1200" dirty="0">
              <a:effectLst/>
              <a:latin typeface="Arial" panose="020B0604020202020204" pitchFamily="34" charset="0"/>
              <a:ea typeface="MS Mincho" panose="02020609040205080304" pitchFamily="49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b="1" i="0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Resposta: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investigadores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devem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b="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procurar</a:t>
            </a:r>
            <a:r>
              <a:rPr lang="en-US" sz="1200" b="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pesticidas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aplicados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sazonalmente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versus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uma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única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exposição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aguda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pesticidas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contaminação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alimentos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ou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bebidas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   Esta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interpretação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pode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ajudá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-lo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procurar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exposições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ambientais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,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como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insecticidas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carbamatos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organofosforados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que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causaram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este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surto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toxicológico</a:t>
            </a:r>
            <a:r>
              <a:rPr lang="en-US" sz="1200" i="1" kern="1200" dirty="0">
                <a:solidFill>
                  <a:srgbClr val="00953A"/>
                </a:solidFill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i="1" kern="1200" dirty="0">
              <a:solidFill>
                <a:srgbClr val="00953A"/>
              </a:solidFill>
              <a:effectLst/>
              <a:latin typeface="+mn-lt"/>
              <a:ea typeface="MS Mincho" panose="02020609040205080304" pitchFamily="49" charset="-128"/>
            </a:endParaRPr>
          </a:p>
          <a:p>
            <a:pPr marL="0" marR="0" eaLnBrk="0" fontAlgn="base" hangingPunct="0">
              <a:spcBef>
                <a:spcPts val="430"/>
              </a:spcBef>
              <a:spcAft>
                <a:spcPts val="0"/>
              </a:spcAft>
            </a:pPr>
            <a:endParaRPr lang="en-US" sz="1200" dirty="0">
              <a:effectLst/>
              <a:latin typeface="+mn-lt"/>
              <a:ea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3027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F5F56037-6788-433A-A7B1-BC071E3268D5}" type="slidenum">
              <a:rPr kumimoji="0" lang="en-US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70</a:t>
            </a:fld>
            <a:endParaRPr kumimoji="0" lang="en-US" alt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98653"/>
      </p:ext>
    </p:extLst>
  </p:cSld>
  <p:clrMapOvr>
    <a:masterClrMapping/>
  </p:clrMapOvr>
</p:notes>
</file>

<file path=ppt/notesSlides/notesSlide7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1200"/>
              </a:spcBef>
              <a:spcAft>
                <a:spcPts val="6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</a:t>
            </a: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revisão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Sublinhe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rever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4</a:t>
            </a:r>
            <a:r>
              <a:rPr lang="en-US" sz="12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interpretação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forma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rápida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superiores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tomem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saúde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pública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adequadas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1200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1260490"/>
      </p:ext>
    </p:extLst>
  </p:cSld>
  <p:clrMapOvr>
    <a:masterClrMapping/>
  </p:clrMapOvr>
</p:notes>
</file>

<file path=ppt/notesSlides/notesSlide7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voz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alta.</a:t>
            </a:r>
            <a:endParaRPr lang="en-US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adequadamente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abordados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esclarecimentos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e/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prestar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esclarecimentos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72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09164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Vamos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praticar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estatísticos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!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3760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>
              <a:spcBef>
                <a:spcPts val="1200"/>
              </a:spcBef>
              <a:spcAft>
                <a:spcPts val="600"/>
              </a:spcAft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spcBef>
                <a:spcPts val="1200"/>
              </a:spcBef>
              <a:spcAft>
                <a:spcPts val="600"/>
              </a:spcAft>
            </a:pPr>
            <a:endParaRPr lang="en-US" sz="1200" b="1" dirty="0"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</a:pP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pares.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Atribua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bala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par.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	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Aqui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2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epidemiológicos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pt-BR" b="0" i="0" dirty="0">
                <a:solidFill>
                  <a:srgbClr val="111111"/>
                </a:solidFill>
                <a:effectLst/>
                <a:latin typeface="Roboto" panose="02000000000000000000" pitchFamily="2" charset="0"/>
              </a:rPr>
              <a:t>Você terá 3 minutos para revisar esses pontos e desenvolver uma linguagem que explique as medidas e descobertas em linguagem clara e compreensível.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Vou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peDizer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essa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resto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turma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o resto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turma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comentar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linguagem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clara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compreensível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explicar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descrever</a:t>
            </a:r>
            <a:r>
              <a:rPr lang="en-US" sz="1200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dengue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apenas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medidas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None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Aguarde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Dê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oportunidade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trabalharem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tarefas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Quando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tiverem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terminado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partilhem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antes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passar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diapositivo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potenciais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None/>
            </a:pPr>
            <a:endParaRPr lang="en-US" sz="1200" dirty="0"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5F56037-6788-433A-A7B1-BC071E3268D5}" type="slidenum">
              <a:rPr lang="en-US" altLang="en-US" smtClean="0"/>
              <a:t>9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1422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7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580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6265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489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6">
            <a:extLst>
              <a:ext uri="{FF2B5EF4-FFF2-40B4-BE49-F238E27FC236}">
                <a16:creationId xmlns:a16="http://schemas.microsoft.com/office/drawing/2014/main" id="{4F48E582-81B2-37F4-C1B5-17620B511C7F}"/>
              </a:ext>
            </a:extLst>
          </p:cNvPr>
          <p:cNvSpPr txBox="1"/>
          <p:nvPr userDrawn="1"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sz="4400" dirty="0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38F421DE-41C7-5A5E-9FD5-0194A8D847DD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3">
            <a:extLst>
              <a:ext uri="{FF2B5EF4-FFF2-40B4-BE49-F238E27FC236}">
                <a16:creationId xmlns:a16="http://schemas.microsoft.com/office/drawing/2014/main" id="{78965456-CEA5-1A01-EA6C-5EFFF710E782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0AA55C12-325C-CE9F-013A-202ACF01A28B}"/>
              </a:ext>
            </a:extLst>
          </p:cNvPr>
          <p:cNvPicPr/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0" name="Picture 5">
            <a:extLst>
              <a:ext uri="{FF2B5EF4-FFF2-40B4-BE49-F238E27FC236}">
                <a16:creationId xmlns:a16="http://schemas.microsoft.com/office/drawing/2014/main" id="{4EDD42CF-C50A-BC0F-B375-3796F510311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graphicFrame>
        <p:nvGraphicFramePr>
          <p:cNvPr id="11" name="Diagram 22">
            <a:extLst>
              <a:ext uri="{FF2B5EF4-FFF2-40B4-BE49-F238E27FC236}">
                <a16:creationId xmlns:a16="http://schemas.microsoft.com/office/drawing/2014/main" id="{F6CA850B-8CDC-140F-1227-0B5B35A4B78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2505108979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8327011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6">
            <a:extLst>
              <a:ext uri="{FF2B5EF4-FFF2-40B4-BE49-F238E27FC236}">
                <a16:creationId xmlns:a16="http://schemas.microsoft.com/office/drawing/2014/main" id="{F6D621D7-CDFE-95BA-7884-1E521974B67F}"/>
              </a:ext>
            </a:extLst>
          </p:cNvPr>
          <p:cNvSpPr txBox="1"/>
          <p:nvPr userDrawn="1"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graphicFrame>
        <p:nvGraphicFramePr>
          <p:cNvPr id="12" name="Diagram 22">
            <a:extLst>
              <a:ext uri="{FF2B5EF4-FFF2-40B4-BE49-F238E27FC236}">
                <a16:creationId xmlns:a16="http://schemas.microsoft.com/office/drawing/2014/main" id="{0CE2623C-120F-D17B-B9DA-88EC6A09FCBF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04021486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7D7A2B50-9571-09EA-4E59-3762328FA39F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38A5DE8A-81CF-C62C-32E4-657B2CBC2841}"/>
              </a:ext>
            </a:extLst>
          </p:cNvPr>
          <p:cNvSpPr txBox="1"/>
          <p:nvPr userDrawn="1"/>
        </p:nvSpPr>
        <p:spPr>
          <a:xfrm>
            <a:off x="3914774" y="3353633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C4A9E64-F6EA-CA58-C065-ACF02517EF8D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1941E943-6340-B186-F98F-69965E1148CA}"/>
              </a:ext>
            </a:extLst>
          </p:cNvPr>
          <p:cNvSpPr txBox="1"/>
          <p:nvPr userDrawn="1"/>
        </p:nvSpPr>
        <p:spPr>
          <a:xfrm>
            <a:off x="3481754" y="3353633"/>
            <a:ext cx="5509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D13196F3-6C43-3F75-A057-A32C252EBEA2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0A09BCFA-9FA3-34F1-BE0E-3511EFECA729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B81BFF2E-0390-E2B7-FFF0-C2C5D44AA917}"/>
              </a:ext>
            </a:extLst>
          </p:cNvPr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237AF32A-C99C-1042-66F8-332CE3B5C2A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40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26">
            <a:extLst>
              <a:ext uri="{FF2B5EF4-FFF2-40B4-BE49-F238E27FC236}">
                <a16:creationId xmlns:a16="http://schemas.microsoft.com/office/drawing/2014/main" id="{F8DAB58C-D558-3809-01AB-DD4C0901B8A6}"/>
              </a:ext>
            </a:extLst>
          </p:cNvPr>
          <p:cNvSpPr txBox="1"/>
          <p:nvPr userDrawn="1"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graphicFrame>
        <p:nvGraphicFramePr>
          <p:cNvPr id="12" name="Diagram 22">
            <a:extLst>
              <a:ext uri="{FF2B5EF4-FFF2-40B4-BE49-F238E27FC236}">
                <a16:creationId xmlns:a16="http://schemas.microsoft.com/office/drawing/2014/main" id="{266F690D-D5F4-DC2F-D9D0-0B420B15ED93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4104021486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Oval 12">
            <a:extLst>
              <a:ext uri="{FF2B5EF4-FFF2-40B4-BE49-F238E27FC236}">
                <a16:creationId xmlns:a16="http://schemas.microsoft.com/office/drawing/2014/main" id="{273747D3-BFD6-9DE7-457F-DB7730C5C07C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3">
            <a:extLst>
              <a:ext uri="{FF2B5EF4-FFF2-40B4-BE49-F238E27FC236}">
                <a16:creationId xmlns:a16="http://schemas.microsoft.com/office/drawing/2014/main" id="{9C607050-00B6-BB7D-1F8D-607345C0617C}"/>
              </a:ext>
            </a:extLst>
          </p:cNvPr>
          <p:cNvSpPr txBox="1"/>
          <p:nvPr userDrawn="1"/>
        </p:nvSpPr>
        <p:spPr>
          <a:xfrm>
            <a:off x="3914774" y="3353633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EB80720-A1F8-74A1-FFB1-C5B6B1862C22}"/>
              </a:ext>
            </a:extLst>
          </p:cNvPr>
          <p:cNvSpPr/>
          <p:nvPr userDrawn="1"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9">
            <a:extLst>
              <a:ext uri="{FF2B5EF4-FFF2-40B4-BE49-F238E27FC236}">
                <a16:creationId xmlns:a16="http://schemas.microsoft.com/office/drawing/2014/main" id="{804A43DA-85E0-8D96-397A-E5E04B470873}"/>
              </a:ext>
            </a:extLst>
          </p:cNvPr>
          <p:cNvSpPr txBox="1"/>
          <p:nvPr userDrawn="1"/>
        </p:nvSpPr>
        <p:spPr>
          <a:xfrm>
            <a:off x="3481754" y="3353633"/>
            <a:ext cx="550984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2" name="Rectangle 4">
            <a:extLst>
              <a:ext uri="{FF2B5EF4-FFF2-40B4-BE49-F238E27FC236}">
                <a16:creationId xmlns:a16="http://schemas.microsoft.com/office/drawing/2014/main" id="{A7BDF130-07A3-F21B-5795-56BC7F9B0120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6">
            <a:extLst>
              <a:ext uri="{FF2B5EF4-FFF2-40B4-BE49-F238E27FC236}">
                <a16:creationId xmlns:a16="http://schemas.microsoft.com/office/drawing/2014/main" id="{2DBCD69B-F3C5-9F98-B17B-8A139E964651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7">
            <a:extLst>
              <a:ext uri="{FF2B5EF4-FFF2-40B4-BE49-F238E27FC236}">
                <a16:creationId xmlns:a16="http://schemas.microsoft.com/office/drawing/2014/main" id="{D72FAE7D-C6C2-311D-59EE-37A198DCB190}"/>
              </a:ext>
            </a:extLst>
          </p:cNvPr>
          <p:cNvPicPr/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8">
            <a:extLst>
              <a:ext uri="{FF2B5EF4-FFF2-40B4-BE49-F238E27FC236}">
                <a16:creationId xmlns:a16="http://schemas.microsoft.com/office/drawing/2014/main" id="{153FA8AF-5673-2056-E15B-263B9DBE3DED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17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03508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29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0383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9904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5475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909243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846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29781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30074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5226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901872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0"/>
            <a:r>
              <a:rPr lang="en-US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8741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DDF9B76-FE05-439C-AFBC-F4B8E0BCB38C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6B9747D-FF17-464D-9F90-C2566AB75A0B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9" name="Text Box 2058">
            <a:extLst>
              <a:ext uri="{FF2B5EF4-FFF2-40B4-BE49-F238E27FC236}">
                <a16:creationId xmlns:a16="http://schemas.microsoft.com/office/drawing/2014/main" id="{FC675266-3868-EEAE-0451-6C3709D0A5D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A01A6CEF-DD6F-4006-AE48-DEA2CB5B0189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D64F67-66D8-5A38-F5AD-1B8A26979975}"/>
              </a:ext>
            </a:extLst>
          </p:cNvPr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184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4279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4037866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528227"/>
            <a:ext cx="703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de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err="1"/>
              <a:t>Oficina</a:t>
            </a:r>
            <a:r>
              <a:rPr lang="en-US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1230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13741004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 dirty="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38498450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A8A1C1-145D-4132-0B80-382567EE015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22508"/>
            <a:ext cx="1136199" cy="505373"/>
          </a:xfrm>
          <a:prstGeom prst="rect">
            <a:avLst/>
          </a:prstGeom>
        </p:spPr>
      </p:pic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C1930A39-BADB-C34B-837C-60364FA08920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39480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E70F62-B1D5-5BD0-40F1-39553ED312E3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7B66305-F9A0-8C83-B3CB-485F3D29E047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4927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7E24264-0CBF-6B3B-DBE0-3947F31590C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9" name="Content Placeholder 3">
            <a:extLst>
              <a:ext uri="{FF2B5EF4-FFF2-40B4-BE49-F238E27FC236}">
                <a16:creationId xmlns:a16="http://schemas.microsoft.com/office/drawing/2014/main" id="{B1337F2B-1872-A35C-0798-675AB0BE52E4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7043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DC7C885-6004-56AC-DB49-451CE548E36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922CFB3F-1920-FF2D-6245-792EA10EA0F5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611025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6A4B9B-654E-6EE0-89F8-9918CC8B595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50603207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0EA78A-3525-BF76-38EA-9174EA874D3E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87B31A03-54D2-DB59-D12F-B62C3313DA7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752786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ctivit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15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D593EB-93EF-7091-14A5-7F5F46B60938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A7E400E2-3144-4F61-8C79-11A834BBD8FD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2823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1167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774B0B-162E-4861-BCEB-87CDA61F40B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86B1D70F-58CB-8F61-3F89-2174733D23E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3681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F427DC8-9464-642F-E29A-F567EA92BAC8}"/>
              </a:ext>
            </a:extLst>
          </p:cNvPr>
          <p:cNvSpPr txBox="1"/>
          <p:nvPr userDrawn="1"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Participate Exercise Book.</a:t>
            </a:r>
            <a:endParaRPr lang="en-US" sz="2800" strike="sngStrike" dirty="0"/>
          </a:p>
        </p:txBody>
      </p:sp>
    </p:spTree>
    <p:extLst>
      <p:ext uri="{BB962C8B-B14F-4D97-AF65-F5344CB8AC3E}">
        <p14:creationId xmlns:p14="http://schemas.microsoft.com/office/powerpoint/2010/main" val="43380642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49DF36-2C44-5DDC-0292-5449829D14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4B224C2-481D-5BAF-6A39-8B803CBCA0FE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7634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5A6C986-5142-F5E5-1184-01AFD0FBDE8C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202264A0-DE19-6ACE-BC81-9EE4571463DA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639258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B40EC1-BC11-E5D5-7088-0F900EFD54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01604654-719E-B446-036B-886F5BD20569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38199" y="6413863"/>
            <a:ext cx="10030395" cy="23274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019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641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536724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65846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tx1"/>
                          </a:solidFill>
                        </a:rPr>
                        <a:t>Use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56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13884"/>
            <a:ext cx="72188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64705743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Ícones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2391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79DFB8A-BD74-14D8-889B-7C36ECF79034}"/>
              </a:ext>
            </a:extLst>
          </p:cNvPr>
          <p:cNvSpPr/>
          <p:nvPr userDrawn="1"/>
        </p:nvSpPr>
        <p:spPr>
          <a:xfrm>
            <a:off x="0" y="6672263"/>
            <a:ext cx="12192000" cy="203200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3123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798" r:id="rId1"/>
    <p:sldLayoutId id="2147484799" r:id="rId2"/>
    <p:sldLayoutId id="2147484800" r:id="rId3"/>
    <p:sldLayoutId id="2147484801" r:id="rId4"/>
    <p:sldLayoutId id="2147484802" r:id="rId5"/>
    <p:sldLayoutId id="2147484803" r:id="rId6"/>
    <p:sldLayoutId id="2147484804" r:id="rId7"/>
    <p:sldLayoutId id="2147484805" r:id="rId8"/>
    <p:sldLayoutId id="2147484806" r:id="rId9"/>
    <p:sldLayoutId id="2147484807" r:id="rId10"/>
    <p:sldLayoutId id="2147484808" r:id="rId11"/>
    <p:sldLayoutId id="2147484809" r:id="rId12"/>
    <p:sldLayoutId id="2147484810" r:id="rId13"/>
    <p:sldLayoutId id="2147484811" r:id="rId14"/>
    <p:sldLayoutId id="2147484812" r:id="rId15"/>
    <p:sldLayoutId id="2147484813" r:id="rId16"/>
    <p:sldLayoutId id="2147484814" r:id="rId17"/>
    <p:sldLayoutId id="2147484815" r:id="rId18"/>
    <p:sldLayoutId id="2147484816" r:id="rId19"/>
    <p:sldLayoutId id="2147484817" r:id="rId20"/>
    <p:sldLayoutId id="2147484818" r:id="rId21"/>
    <p:sldLayoutId id="2147484819" r:id="rId22"/>
    <p:sldLayoutId id="2147484820" r:id="rId23"/>
    <p:sldLayoutId id="2147484821" r:id="rId24"/>
    <p:sldLayoutId id="2147484822" r:id="rId25"/>
    <p:sldLayoutId id="2147484823" r:id="rId26"/>
    <p:sldLayoutId id="2147484824" r:id="rId27"/>
    <p:sldLayoutId id="2147484825" r:id="rId28"/>
    <p:sldLayoutId id="2147484826" r:id="rId29"/>
    <p:sldLayoutId id="2147484827" r:id="rId30"/>
    <p:sldLayoutId id="2147484829" r:id="rId31"/>
    <p:sldLayoutId id="2147484830" r:id="rId32"/>
    <p:sldLayoutId id="2147484789" r:id="rId33"/>
    <p:sldLayoutId id="2147484790" r:id="rId34"/>
    <p:sldLayoutId id="2147484792" r:id="rId35"/>
    <p:sldLayoutId id="2147484793" r:id="rId36"/>
    <p:sldLayoutId id="2147484794" r:id="rId37"/>
    <p:sldLayoutId id="2147484795" r:id="rId38"/>
    <p:sldLayoutId id="2147484796" r:id="rId39"/>
    <p:sldLayoutId id="2147484726" r:id="rId40"/>
    <p:sldLayoutId id="2147484727" r:id="rId41"/>
    <p:sldLayoutId id="2147484728" r:id="rId42"/>
    <p:sldLayoutId id="2147484733" r:id="rId43"/>
    <p:sldLayoutId id="2147484736" r:id="rId4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s://www.eurosurveillance.org/content/10.2807/1560-7917.ES2013.18.39.2059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gis.cdc.gov/grasp/fluview/mortality.html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gis.cdc.gov/grasp/fluview/mortality.html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www.cdc.gov/flu/weekly/weeklyarchives2017-2018/Week28.htm" TargetMode="Externa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pa.gov/system/files/documents/2021-07/parameter-factsheet_e.-coli.pdf" TargetMode="External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1.xml"/><Relationship Id="rId4" Type="http://schemas.openxmlformats.org/officeDocument/2006/relationships/chart" Target="../charts/chart13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0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1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9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5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5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5.xml"/></Relationships>
</file>

<file path=ppt/slides/_rels/slide66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16/j.prevetmed.2018.10.005" TargetMode="Externa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2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doi.org/10.1016/j.scitotenv.2022.154890" TargetMode="Externa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notesSlide" Target="../notesSlides/notesSlide68.xm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cdc.gov/nceh/hsb/elearning/toi/Mod7_International_Case_Study_April2018-H.pdf" TargetMode="External"/><Relationship Id="rId4" Type="http://schemas.openxmlformats.org/officeDocument/2006/relationships/image" Target="../media/image8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69.xm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cdc.gov/nceh/hsb/elearning/toi/Mod7_International_Case_Study_April2018-H.pdf" TargetMode="Externa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70.xml"/><Relationship Id="rId1" Type="http://schemas.openxmlformats.org/officeDocument/2006/relationships/slideLayout" Target="../slideLayouts/slideLayout22.xml"/><Relationship Id="rId5" Type="http://schemas.openxmlformats.org/officeDocument/2006/relationships/hyperlink" Target="https://www.cdc.gov/nceh/hsb/elearning/toi/Mod7_International_Case_Study_April2018-H.pdf" TargetMode="External"/><Relationship Id="rId4" Type="http://schemas.openxmlformats.org/officeDocument/2006/relationships/image" Target="../media/image8.png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1.xml"/><Relationship Id="rId1" Type="http://schemas.openxmlformats.org/officeDocument/2006/relationships/slideLayout" Target="../slideLayouts/slideLayout4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2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89B7055-C3AC-D605-7909-F9FB3304029C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Interpretação</a:t>
            </a:r>
            <a:r>
              <a:rPr lang="en-US" dirty="0"/>
              <a:t> de Dados</a:t>
            </a:r>
          </a:p>
        </p:txBody>
      </p:sp>
      <p:sp>
        <p:nvSpPr>
          <p:cNvPr id="20483" name="Text Placeholder 27"/>
          <p:cNvSpPr>
            <a:spLocks noGrp="1"/>
          </p:cNvSpPr>
          <p:nvPr>
            <p:ph type="body" sz="quarter" idx="16"/>
          </p:nvPr>
        </p:nvSpPr>
        <p:spPr>
          <a:prstGeom prst="rect">
            <a:avLst/>
          </a:prstGeom>
        </p:spPr>
        <p:txBody>
          <a:bodyPr lIns="91440" tIns="45720" rIns="91440" bIns="45720" anchor="b"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en-US" err="1">
                <a:cs typeface="Times New Roman"/>
              </a:rPr>
              <a:t>Oficina</a:t>
            </a:r>
            <a:r>
              <a:rPr lang="en-US" altLang="en-US">
                <a:cs typeface="Times New Roman"/>
              </a:rPr>
              <a:t> 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A11AE6-68AB-58D6-EA72-8852E0D067E7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clara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1 </a:t>
            </a:r>
            <a:r>
              <a:rPr lang="en-US" dirty="0" err="1"/>
              <a:t>respostas</a:t>
            </a:r>
            <a:endParaRPr lang="en-US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97251234-7B12-48D9-5577-C719A58AD19B}"/>
              </a:ext>
            </a:extLst>
          </p:cNvPr>
          <p:cNvSpPr/>
          <p:nvPr/>
        </p:nvSpPr>
        <p:spPr>
          <a:xfrm>
            <a:off x="518377" y="1364392"/>
            <a:ext cx="5323033" cy="5144692"/>
          </a:xfrm>
          <a:prstGeom prst="roundRect">
            <a:avLst/>
          </a:prstGeom>
          <a:noFill/>
          <a:ln w="76200">
            <a:solidFill>
              <a:srgbClr val="F7941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3DAC142-7B8F-FCD9-319F-6C044F1DF9FB}"/>
              </a:ext>
            </a:extLst>
          </p:cNvPr>
          <p:cNvSpPr txBox="1"/>
          <p:nvPr/>
        </p:nvSpPr>
        <p:spPr>
          <a:xfrm>
            <a:off x="694975" y="1575800"/>
            <a:ext cx="5017964" cy="47115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800" dirty="0" err="1"/>
              <a:t>Pacientes</a:t>
            </a:r>
            <a:r>
              <a:rPr lang="en-US" sz="2800" dirty="0"/>
              <a:t> com </a:t>
            </a:r>
            <a:r>
              <a:rPr lang="en-US" sz="2800" dirty="0" err="1"/>
              <a:t>casos</a:t>
            </a:r>
            <a:r>
              <a:rPr lang="en-US" sz="2800" dirty="0"/>
              <a:t> de dengue, </a:t>
            </a:r>
            <a:r>
              <a:rPr lang="en-US" sz="2800" dirty="0" err="1"/>
              <a:t>Província</a:t>
            </a:r>
            <a:r>
              <a:rPr lang="en-US" sz="2800" dirty="0"/>
              <a:t> H, 2023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r>
              <a:rPr lang="en-US" sz="2400" dirty="0"/>
              <a:t>A </a:t>
            </a:r>
            <a:r>
              <a:rPr lang="en-US" sz="2400" dirty="0" err="1"/>
              <a:t>média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idade</a:t>
            </a:r>
            <a:r>
              <a:rPr lang="en-US" sz="2400" dirty="0"/>
              <a:t> </a:t>
            </a:r>
            <a:r>
              <a:rPr lang="en-US" sz="2400" dirty="0" err="1"/>
              <a:t>média</a:t>
            </a:r>
            <a:r>
              <a:rPr lang="en-US" sz="2400" dirty="0"/>
              <a:t> dos </a:t>
            </a:r>
            <a:r>
              <a:rPr lang="en-US" sz="2400" dirty="0" err="1"/>
              <a:t>casos</a:t>
            </a:r>
            <a:r>
              <a:rPr lang="en-US" sz="2400" dirty="0"/>
              <a:t> de dengue </a:t>
            </a:r>
            <a:r>
              <a:rPr lang="en-US" sz="2400" dirty="0" err="1"/>
              <a:t>na</a:t>
            </a:r>
            <a:r>
              <a:rPr lang="en-US" sz="2400" dirty="0"/>
              <a:t> </a:t>
            </a:r>
            <a:r>
              <a:rPr lang="en-US" sz="2400" dirty="0" err="1"/>
              <a:t>Província</a:t>
            </a:r>
            <a:r>
              <a:rPr lang="en-US" sz="2400" dirty="0"/>
              <a:t> H </a:t>
            </a:r>
            <a:r>
              <a:rPr lang="en-US" sz="2400" dirty="0" err="1"/>
              <a:t>em</a:t>
            </a:r>
            <a:r>
              <a:rPr lang="en-US" sz="2400" dirty="0"/>
              <a:t> 2023 era de </a:t>
            </a:r>
            <a:r>
              <a:rPr lang="en-US" sz="2400" dirty="0" err="1"/>
              <a:t>pouco</a:t>
            </a:r>
            <a:r>
              <a:rPr lang="en-US" sz="2400" dirty="0"/>
              <a:t> </a:t>
            </a:r>
            <a:r>
              <a:rPr lang="en-US" sz="2400" dirty="0" err="1"/>
              <a:t>mais</a:t>
            </a:r>
            <a:r>
              <a:rPr lang="en-US" sz="2400" dirty="0"/>
              <a:t> de 30 </a:t>
            </a:r>
            <a:r>
              <a:rPr lang="en-US" sz="2400" dirty="0" err="1"/>
              <a:t>anos</a:t>
            </a:r>
            <a:r>
              <a:rPr lang="en-US" sz="2400" dirty="0"/>
              <a:t>. O valor da </a:t>
            </a:r>
            <a:r>
              <a:rPr lang="en-US" sz="2400" dirty="0" err="1"/>
              <a:t>mediana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de </a:t>
            </a:r>
            <a:r>
              <a:rPr lang="en-US" sz="2400" dirty="0" err="1"/>
              <a:t>idade</a:t>
            </a:r>
            <a:r>
              <a:rPr lang="en-US" sz="2400" dirty="0"/>
              <a:t> era de 28 </a:t>
            </a:r>
            <a:r>
              <a:rPr lang="en-US" sz="2400" dirty="0" err="1"/>
              <a:t>anos</a:t>
            </a:r>
            <a:r>
              <a:rPr lang="en-US" sz="2400" dirty="0"/>
              <a:t>, o que </a:t>
            </a:r>
            <a:r>
              <a:rPr lang="en-US" sz="2400" dirty="0" err="1"/>
              <a:t>significa</a:t>
            </a:r>
            <a:r>
              <a:rPr lang="en-US" sz="2400" dirty="0"/>
              <a:t> que </a:t>
            </a:r>
            <a:r>
              <a:rPr lang="en-US" sz="2400" dirty="0" err="1"/>
              <a:t>metade</a:t>
            </a:r>
            <a:r>
              <a:rPr lang="en-US" sz="2400" dirty="0"/>
              <a:t> dos </a:t>
            </a:r>
            <a:r>
              <a:rPr lang="en-US" sz="2400" dirty="0" err="1"/>
              <a:t>casos</a:t>
            </a:r>
            <a:r>
              <a:rPr lang="en-US" sz="2400" dirty="0"/>
              <a:t> </a:t>
            </a:r>
            <a:r>
              <a:rPr lang="en-US" sz="2400" dirty="0" err="1"/>
              <a:t>tinha</a:t>
            </a:r>
            <a:r>
              <a:rPr lang="en-US" sz="2400" dirty="0"/>
              <a:t> </a:t>
            </a:r>
            <a:r>
              <a:rPr lang="en-US" sz="2400" dirty="0" err="1"/>
              <a:t>menos</a:t>
            </a:r>
            <a:r>
              <a:rPr lang="en-US" sz="2400" dirty="0"/>
              <a:t> de 28 </a:t>
            </a:r>
            <a:r>
              <a:rPr lang="en-US" sz="2400" dirty="0" err="1"/>
              <a:t>anos</a:t>
            </a:r>
            <a:r>
              <a:rPr lang="en-US" sz="2400" dirty="0"/>
              <a:t> e a </a:t>
            </a:r>
            <a:r>
              <a:rPr lang="en-US" sz="2400" dirty="0" err="1"/>
              <a:t>outra</a:t>
            </a:r>
            <a:r>
              <a:rPr lang="en-US" sz="2400" dirty="0"/>
              <a:t> </a:t>
            </a:r>
            <a:r>
              <a:rPr lang="en-US" sz="2400" dirty="0" err="1"/>
              <a:t>metade</a:t>
            </a:r>
            <a:r>
              <a:rPr lang="en-US" sz="2400" dirty="0"/>
              <a:t> era </a:t>
            </a:r>
            <a:r>
              <a:rPr lang="en-US" sz="2400" dirty="0" err="1"/>
              <a:t>mais</a:t>
            </a:r>
            <a:r>
              <a:rPr lang="en-US" sz="2400" dirty="0"/>
              <a:t> </a:t>
            </a:r>
            <a:r>
              <a:rPr lang="en-US" sz="2400" dirty="0" err="1"/>
              <a:t>velha</a:t>
            </a:r>
            <a:r>
              <a:rPr lang="en-US" sz="2400" dirty="0"/>
              <a:t>. A </a:t>
            </a:r>
            <a:r>
              <a:rPr lang="en-US" sz="2400" dirty="0" err="1"/>
              <a:t>idade</a:t>
            </a:r>
            <a:r>
              <a:rPr lang="en-US" sz="2400" dirty="0"/>
              <a:t> dos </a:t>
            </a:r>
            <a:r>
              <a:rPr lang="en-US" sz="2400" dirty="0" err="1"/>
              <a:t>casos</a:t>
            </a:r>
            <a:r>
              <a:rPr lang="en-US" sz="2400" dirty="0"/>
              <a:t> </a:t>
            </a:r>
            <a:r>
              <a:rPr lang="en-US" sz="2400" dirty="0" err="1"/>
              <a:t>variava</a:t>
            </a:r>
            <a:r>
              <a:rPr lang="en-US" sz="2400" dirty="0"/>
              <a:t> entre </a:t>
            </a:r>
            <a:r>
              <a:rPr lang="en-US" sz="2400" dirty="0" err="1"/>
              <a:t>menos</a:t>
            </a:r>
            <a:r>
              <a:rPr lang="en-US" sz="2400" dirty="0"/>
              <a:t> de 1 </a:t>
            </a:r>
            <a:r>
              <a:rPr lang="en-US" sz="2400" dirty="0" err="1"/>
              <a:t>ano</a:t>
            </a:r>
            <a:r>
              <a:rPr lang="en-US" sz="2400" dirty="0"/>
              <a:t> e 91 </a:t>
            </a:r>
            <a:r>
              <a:rPr lang="en-US" sz="2400" dirty="0" err="1"/>
              <a:t>anos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de </a:t>
            </a:r>
            <a:r>
              <a:rPr lang="en-US" sz="2400" dirty="0" err="1"/>
              <a:t>idade</a:t>
            </a:r>
            <a:r>
              <a:rPr lang="en-US" sz="2400" dirty="0"/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A9CD53-767E-2A97-B121-7F474EE729BA}"/>
              </a:ext>
            </a:extLst>
          </p:cNvPr>
          <p:cNvSpPr txBox="1"/>
          <p:nvPr/>
        </p:nvSpPr>
        <p:spPr>
          <a:xfrm>
            <a:off x="6326528" y="1748182"/>
            <a:ext cx="4971893" cy="52758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800" dirty="0"/>
              <a:t>Diabetes, Distrito M, 2023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r>
              <a:rPr lang="en-US" sz="2400" dirty="0"/>
              <a:t>No Distrito M, </a:t>
            </a:r>
            <a:r>
              <a:rPr lang="en-US" sz="2400" dirty="0" err="1"/>
              <a:t>em</a:t>
            </a:r>
            <a:r>
              <a:rPr lang="en-US" sz="2400" dirty="0"/>
              <a:t> 2023, a </a:t>
            </a:r>
            <a:r>
              <a:rPr lang="en-US" sz="2400" dirty="0" err="1"/>
              <a:t>incidência</a:t>
            </a:r>
            <a:r>
              <a:rPr lang="en-US" sz="2400" dirty="0"/>
              <a:t> </a:t>
            </a:r>
            <a:r>
              <a:rPr lang="en-US" sz="2400" dirty="0" err="1"/>
              <a:t>foi</a:t>
            </a:r>
            <a:r>
              <a:rPr lang="en-US" sz="2400" dirty="0"/>
              <a:t> de 4 </a:t>
            </a:r>
            <a:r>
              <a:rPr lang="en-US" sz="2400" dirty="0" err="1"/>
              <a:t>casos</a:t>
            </a:r>
            <a:r>
              <a:rPr lang="en-US" sz="2400" dirty="0"/>
              <a:t> de diabetes </a:t>
            </a:r>
            <a:r>
              <a:rPr lang="en-US" sz="2400" dirty="0" err="1"/>
              <a:t>por</a:t>
            </a:r>
            <a:r>
              <a:rPr lang="en-US" sz="2400" dirty="0"/>
              <a:t> 1.000 </a:t>
            </a:r>
            <a:r>
              <a:rPr lang="en-US" sz="2400" dirty="0" err="1"/>
              <a:t>adultos</a:t>
            </a:r>
            <a:r>
              <a:rPr lang="en-US" sz="2400" dirty="0"/>
              <a:t>, o que </a:t>
            </a:r>
            <a:r>
              <a:rPr lang="en-US" sz="2400" dirty="0" err="1"/>
              <a:t>significa</a:t>
            </a:r>
            <a:r>
              <a:rPr lang="en-US" sz="2400" dirty="0"/>
              <a:t> que </a:t>
            </a:r>
            <a:r>
              <a:rPr lang="en-US" sz="2400" dirty="0" err="1"/>
              <a:t>foram</a:t>
            </a:r>
            <a:r>
              <a:rPr lang="en-US" sz="2400" dirty="0"/>
              <a:t> </a:t>
            </a:r>
            <a:r>
              <a:rPr lang="en-US" sz="2400" dirty="0" err="1"/>
              <a:t>diagnosticados</a:t>
            </a:r>
            <a:r>
              <a:rPr lang="en-US" sz="2400" dirty="0"/>
              <a:t> 4 </a:t>
            </a:r>
            <a:r>
              <a:rPr lang="en-US" sz="2400" dirty="0" err="1"/>
              <a:t>novos</a:t>
            </a:r>
            <a:r>
              <a:rPr lang="en-US" sz="2400" dirty="0"/>
              <a:t> </a:t>
            </a:r>
            <a:r>
              <a:rPr lang="en-US" sz="2400" dirty="0" err="1"/>
              <a:t>casos</a:t>
            </a:r>
            <a:r>
              <a:rPr lang="en-US" sz="2400" dirty="0"/>
              <a:t> de diabetes </a:t>
            </a:r>
            <a:r>
              <a:rPr lang="en-US" sz="2400" dirty="0" err="1"/>
              <a:t>em</a:t>
            </a:r>
            <a:r>
              <a:rPr lang="en-US" sz="2400" dirty="0"/>
              <a:t> 2017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cada</a:t>
            </a:r>
            <a:r>
              <a:rPr lang="en-US" sz="2400" dirty="0"/>
              <a:t> 1.000 </a:t>
            </a:r>
            <a:r>
              <a:rPr lang="en-US" sz="2400" dirty="0" err="1"/>
              <a:t>adultos</a:t>
            </a:r>
            <a:r>
              <a:rPr lang="en-US" sz="2400" dirty="0"/>
              <a:t> no </a:t>
            </a:r>
            <a:r>
              <a:rPr lang="en-US" sz="2400" dirty="0" err="1"/>
              <a:t>distrito</a:t>
            </a:r>
            <a:r>
              <a:rPr lang="en-US" sz="2400" dirty="0"/>
              <a:t>. A </a:t>
            </a:r>
            <a:r>
              <a:rPr lang="en-US" sz="2400" dirty="0" err="1"/>
              <a:t>prevalência</a:t>
            </a:r>
            <a:r>
              <a:rPr lang="en-US" sz="2400" dirty="0"/>
              <a:t> </a:t>
            </a:r>
            <a:r>
              <a:rPr lang="en-US" sz="2400" dirty="0" err="1"/>
              <a:t>foi</a:t>
            </a:r>
            <a:r>
              <a:rPr lang="en-US" sz="2400" dirty="0"/>
              <a:t> de 6.9%, o que </a:t>
            </a:r>
            <a:r>
              <a:rPr lang="en-US" sz="2400" dirty="0" err="1"/>
              <a:t>significa</a:t>
            </a:r>
            <a:r>
              <a:rPr lang="en-US" sz="2400" dirty="0"/>
              <a:t> que 6.9% (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pouco</a:t>
            </a:r>
            <a:r>
              <a:rPr lang="en-US" sz="2400" dirty="0"/>
              <a:t> </a:t>
            </a:r>
            <a:r>
              <a:rPr lang="en-US" sz="2400" dirty="0" err="1"/>
              <a:t>menos</a:t>
            </a:r>
            <a:r>
              <a:rPr lang="en-US" sz="2400" dirty="0"/>
              <a:t> de 7%) da </a:t>
            </a:r>
            <a:r>
              <a:rPr lang="en-US" sz="2400" dirty="0" err="1"/>
              <a:t>população</a:t>
            </a:r>
            <a:r>
              <a:rPr lang="en-US" sz="2400" dirty="0"/>
              <a:t> </a:t>
            </a:r>
            <a:r>
              <a:rPr lang="en-US" sz="2400" dirty="0" err="1"/>
              <a:t>adulta</a:t>
            </a:r>
            <a:r>
              <a:rPr lang="en-US" sz="2400" dirty="0"/>
              <a:t> </a:t>
            </a:r>
            <a:r>
              <a:rPr lang="en-US" sz="2400" dirty="0" err="1"/>
              <a:t>tinha</a:t>
            </a:r>
            <a:r>
              <a:rPr lang="en-US" sz="2400" dirty="0"/>
              <a:t> diabetes.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endParaRPr lang="en-US" sz="2400" dirty="0"/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endParaRPr lang="en-US" sz="2400" dirty="0">
              <a:cs typeface="Arial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452DA17-D1C6-3422-9B23-08F18EE7A447}"/>
              </a:ext>
            </a:extLst>
          </p:cNvPr>
          <p:cNvSpPr/>
          <p:nvPr/>
        </p:nvSpPr>
        <p:spPr>
          <a:xfrm>
            <a:off x="6058142" y="1400488"/>
            <a:ext cx="5432946" cy="4855936"/>
          </a:xfrm>
          <a:prstGeom prst="roundRect">
            <a:avLst/>
          </a:prstGeom>
          <a:noFill/>
          <a:ln w="76200">
            <a:solidFill>
              <a:srgbClr val="0065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Como </a:t>
            </a:r>
            <a:r>
              <a:rPr lang="en-US" dirty="0" err="1"/>
              <a:t>descreveria</a:t>
            </a:r>
            <a:r>
              <a:rPr lang="en-US" dirty="0"/>
              <a:t> </a:t>
            </a:r>
            <a:r>
              <a:rPr lang="en-US" dirty="0" err="1"/>
              <a:t>estes</a:t>
            </a:r>
            <a:r>
              <a:rPr lang="en-US" dirty="0"/>
              <a:t>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linguagem</a:t>
            </a:r>
            <a:r>
              <a:rPr lang="en-US" dirty="0"/>
              <a:t> simples?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600" dirty="0"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F4B8F1-AF71-C21F-DD10-6D805389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clara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2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4830AA0-054D-70BD-3EA5-BF1C20AA9039}"/>
              </a:ext>
            </a:extLst>
          </p:cNvPr>
          <p:cNvGrpSpPr/>
          <p:nvPr/>
        </p:nvGrpSpPr>
        <p:grpSpPr>
          <a:xfrm>
            <a:off x="834963" y="2899956"/>
            <a:ext cx="4948187" cy="2479186"/>
            <a:chOff x="838200" y="2149329"/>
            <a:chExt cx="4948187" cy="274320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17009684-CEDA-F1EC-798A-BF169B6CFC1E}"/>
                </a:ext>
              </a:extLst>
            </p:cNvPr>
            <p:cNvSpPr/>
            <p:nvPr/>
          </p:nvSpPr>
          <p:spPr>
            <a:xfrm>
              <a:off x="838200" y="2149329"/>
              <a:ext cx="4918879" cy="2743200"/>
            </a:xfrm>
            <a:prstGeom prst="roundRect">
              <a:avLst/>
            </a:prstGeom>
            <a:noFill/>
            <a:ln w="76200">
              <a:solidFill>
                <a:srgbClr val="F794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6C4A0F8-6B1C-A76A-B90A-E81BC3CE3D64}"/>
                </a:ext>
              </a:extLst>
            </p:cNvPr>
            <p:cNvSpPr txBox="1"/>
            <p:nvPr/>
          </p:nvSpPr>
          <p:spPr>
            <a:xfrm>
              <a:off x="867509" y="2442513"/>
              <a:ext cx="4918878" cy="21568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2800" dirty="0" err="1"/>
                <a:t>Surto</a:t>
              </a:r>
              <a:r>
                <a:rPr lang="en-US" sz="2800" dirty="0"/>
                <a:t> de cólera, </a:t>
              </a:r>
              <a:br>
                <a:rPr lang="en-US" sz="2800" dirty="0"/>
              </a:br>
              <a:r>
                <a:rPr lang="en-US" sz="2800" dirty="0"/>
                <a:t>Aldeia K, 2022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Clr>
                  <a:srgbClr val="00953A"/>
                </a:buClr>
                <a:buFont typeface="Wingdings" panose="05000000000000000000" pitchFamily="2" charset="2"/>
                <a:buChar char="§"/>
              </a:pPr>
              <a:r>
                <a:rPr lang="en-US" sz="2400" dirty="0"/>
                <a:t> Taxa de </a:t>
              </a:r>
              <a:r>
                <a:rPr lang="en-US" sz="2400" dirty="0" err="1"/>
                <a:t>ataque</a:t>
              </a:r>
              <a:r>
                <a:rPr lang="en-US" sz="2400" dirty="0"/>
                <a:t> = 6,1%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Clr>
                  <a:srgbClr val="00953A"/>
                </a:buClr>
                <a:buFont typeface="Wingdings" panose="05000000000000000000" pitchFamily="2" charset="2"/>
                <a:buChar char="§"/>
              </a:pPr>
              <a:r>
                <a:rPr lang="en-US" sz="2400" dirty="0"/>
                <a:t> Taxa de </a:t>
              </a:r>
              <a:r>
                <a:rPr lang="en-US" sz="2400" dirty="0" err="1"/>
                <a:t>letalidade</a:t>
              </a:r>
              <a:r>
                <a:rPr lang="en-US" sz="2400" dirty="0"/>
                <a:t> = 2,8%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63FD860-FB19-398E-7DE5-BF6CA53E73A6}"/>
              </a:ext>
            </a:extLst>
          </p:cNvPr>
          <p:cNvSpPr txBox="1"/>
          <p:nvPr/>
        </p:nvSpPr>
        <p:spPr>
          <a:xfrm>
            <a:off x="6466873" y="3164923"/>
            <a:ext cx="4890163" cy="19492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800" dirty="0" err="1"/>
              <a:t>Brucelose</a:t>
            </a:r>
            <a:r>
              <a:rPr lang="en-US" sz="2800" dirty="0"/>
              <a:t> </a:t>
            </a:r>
            <a:r>
              <a:rPr lang="en-US" sz="2800" dirty="0" err="1"/>
              <a:t>em</a:t>
            </a:r>
            <a:r>
              <a:rPr lang="en-US" sz="2800" dirty="0"/>
              <a:t> </a:t>
            </a:r>
            <a:r>
              <a:rPr lang="en-US" sz="2800" dirty="0" err="1"/>
              <a:t>bovinos</a:t>
            </a:r>
            <a:r>
              <a:rPr lang="en-US" sz="2800" dirty="0"/>
              <a:t>, </a:t>
            </a:r>
          </a:p>
          <a:p>
            <a:pPr algn="ctr">
              <a:spcAft>
                <a:spcPts val="500"/>
              </a:spcAft>
            </a:pPr>
            <a:r>
              <a:rPr lang="en-US" sz="2800" dirty="0" err="1"/>
              <a:t>Província</a:t>
            </a:r>
            <a:r>
              <a:rPr lang="en-US" sz="2800" dirty="0"/>
              <a:t> A, 2023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cs typeface="Arial"/>
              </a:rPr>
              <a:t> Taxa de </a:t>
            </a:r>
            <a:r>
              <a:rPr lang="en-US" sz="2400" dirty="0" err="1">
                <a:cs typeface="Arial"/>
              </a:rPr>
              <a:t>incidência</a:t>
            </a:r>
            <a:r>
              <a:rPr lang="en-US" sz="2400" dirty="0">
                <a:cs typeface="Arial"/>
              </a:rPr>
              <a:t> = 293/10.000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cs typeface="Arial"/>
              </a:rPr>
              <a:t> Taxa de </a:t>
            </a:r>
            <a:r>
              <a:rPr lang="en-US" sz="2400" dirty="0" err="1">
                <a:cs typeface="Arial"/>
              </a:rPr>
              <a:t>letalidade</a:t>
            </a:r>
            <a:r>
              <a:rPr lang="en-US" sz="2400" dirty="0">
                <a:cs typeface="Arial"/>
              </a:rPr>
              <a:t> = 2,0%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E86985-069C-60AD-6B8F-BBFB002BD5A1}"/>
              </a:ext>
            </a:extLst>
          </p:cNvPr>
          <p:cNvSpPr/>
          <p:nvPr/>
        </p:nvSpPr>
        <p:spPr>
          <a:xfrm>
            <a:off x="6437565" y="2899956"/>
            <a:ext cx="4919472" cy="2479186"/>
          </a:xfrm>
          <a:prstGeom prst="roundRect">
            <a:avLst/>
          </a:prstGeom>
          <a:noFill/>
          <a:ln w="76200">
            <a:solidFill>
              <a:srgbClr val="0065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78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EF4B8F1-AF71-C21F-DD10-6D80538928BA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clara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2 </a:t>
            </a:r>
            <a:r>
              <a:rPr lang="en-US" dirty="0" err="1"/>
              <a:t>respostas</a:t>
            </a:r>
            <a:endParaRPr lang="en-US" dirty="0"/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17009684-CEDA-F1EC-798A-BF169B6CFC1E}"/>
              </a:ext>
            </a:extLst>
          </p:cNvPr>
          <p:cNvSpPr/>
          <p:nvPr/>
        </p:nvSpPr>
        <p:spPr>
          <a:xfrm>
            <a:off x="679797" y="1438760"/>
            <a:ext cx="5293224" cy="4796940"/>
          </a:xfrm>
          <a:prstGeom prst="roundRect">
            <a:avLst/>
          </a:prstGeom>
          <a:noFill/>
          <a:ln w="76200">
            <a:solidFill>
              <a:srgbClr val="F7941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6C4A0F8-6B1C-A76A-B90A-E81BC3CE3D64}"/>
              </a:ext>
            </a:extLst>
          </p:cNvPr>
          <p:cNvSpPr txBox="1"/>
          <p:nvPr/>
        </p:nvSpPr>
        <p:spPr>
          <a:xfrm>
            <a:off x="834964" y="1829366"/>
            <a:ext cx="5074044" cy="3972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800" dirty="0" err="1"/>
              <a:t>Surto</a:t>
            </a:r>
            <a:r>
              <a:rPr lang="en-US" sz="2800" dirty="0"/>
              <a:t> de cólera, Aldeia K, 2022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r>
              <a:rPr lang="en-US" sz="2400" dirty="0"/>
              <a:t>A taxa de </a:t>
            </a:r>
            <a:r>
              <a:rPr lang="en-US" sz="2400" dirty="0" err="1"/>
              <a:t>ataque</a:t>
            </a:r>
            <a:r>
              <a:rPr lang="en-US" sz="2400" dirty="0"/>
              <a:t> </a:t>
            </a:r>
            <a:r>
              <a:rPr lang="en-US" sz="2400" dirty="0" err="1"/>
              <a:t>foi</a:t>
            </a:r>
            <a:r>
              <a:rPr lang="en-US" sz="2400" dirty="0"/>
              <a:t> de 6,1%, o que </a:t>
            </a:r>
            <a:r>
              <a:rPr lang="en-US" sz="2400" dirty="0" err="1"/>
              <a:t>significa</a:t>
            </a:r>
            <a:r>
              <a:rPr lang="en-US" sz="2400" dirty="0"/>
              <a:t> que </a:t>
            </a:r>
            <a:r>
              <a:rPr lang="en-US" sz="2400" dirty="0" err="1"/>
              <a:t>cerca</a:t>
            </a:r>
            <a:r>
              <a:rPr lang="en-US" sz="2400" dirty="0"/>
              <a:t> de 6 </a:t>
            </a:r>
            <a:r>
              <a:rPr lang="en-US" sz="2400" dirty="0" err="1"/>
              <a:t>pessoas</a:t>
            </a:r>
            <a:r>
              <a:rPr lang="en-US" sz="2400" dirty="0"/>
              <a:t> </a:t>
            </a:r>
            <a:r>
              <a:rPr lang="en-US" sz="2400" dirty="0" err="1"/>
              <a:t>em</a:t>
            </a:r>
            <a:r>
              <a:rPr lang="en-US" sz="2400" dirty="0"/>
              <a:t> </a:t>
            </a:r>
            <a:r>
              <a:rPr lang="en-US" sz="2400" dirty="0" err="1"/>
              <a:t>cada</a:t>
            </a:r>
            <a:r>
              <a:rPr lang="en-US" sz="2400" dirty="0"/>
              <a:t> cem na aldeia </a:t>
            </a:r>
            <a:r>
              <a:rPr lang="en-US" sz="2400" dirty="0" err="1"/>
              <a:t>foram</a:t>
            </a:r>
            <a:r>
              <a:rPr lang="en-US" sz="2400" dirty="0"/>
              <a:t> </a:t>
            </a:r>
            <a:r>
              <a:rPr lang="en-US" sz="2400" dirty="0" err="1"/>
              <a:t>diagnosticadas</a:t>
            </a:r>
            <a:r>
              <a:rPr lang="en-US" sz="2400" dirty="0"/>
              <a:t> com cólera. A taxa de </a:t>
            </a:r>
            <a:r>
              <a:rPr lang="en-US" sz="2400" dirty="0" err="1"/>
              <a:t>letalidade</a:t>
            </a:r>
            <a:r>
              <a:rPr lang="en-US" sz="2400" dirty="0"/>
              <a:t> </a:t>
            </a:r>
            <a:r>
              <a:rPr lang="en-US" sz="2400" dirty="0" err="1"/>
              <a:t>foi</a:t>
            </a:r>
            <a:r>
              <a:rPr lang="en-US" sz="2400" dirty="0"/>
              <a:t> de 2,8%, o que </a:t>
            </a:r>
            <a:r>
              <a:rPr lang="en-US" sz="2400" dirty="0" err="1"/>
              <a:t>significa</a:t>
            </a:r>
            <a:r>
              <a:rPr lang="en-US" sz="2400" dirty="0"/>
              <a:t> que </a:t>
            </a:r>
            <a:r>
              <a:rPr lang="en-US" sz="2400" dirty="0" err="1"/>
              <a:t>cerca</a:t>
            </a:r>
            <a:r>
              <a:rPr lang="en-US" sz="2400" dirty="0"/>
              <a:t> de 3 </a:t>
            </a:r>
            <a:r>
              <a:rPr lang="en-US" sz="2400" dirty="0" err="1"/>
              <a:t>pessoas</a:t>
            </a:r>
            <a:r>
              <a:rPr lang="en-US" sz="2400" dirty="0"/>
              <a:t> </a:t>
            </a:r>
            <a:r>
              <a:rPr lang="en-US" sz="2400" dirty="0" err="1"/>
              <a:t>em</a:t>
            </a:r>
            <a:r>
              <a:rPr lang="en-US" sz="2400" dirty="0"/>
              <a:t> </a:t>
            </a:r>
            <a:r>
              <a:rPr lang="en-US" sz="2400" dirty="0" err="1"/>
              <a:t>cada</a:t>
            </a:r>
            <a:r>
              <a:rPr lang="en-US" sz="2400" dirty="0"/>
              <a:t> cem </a:t>
            </a:r>
            <a:r>
              <a:rPr lang="en-US" sz="2400" dirty="0" err="1"/>
              <a:t>diagnosticadas</a:t>
            </a:r>
            <a:r>
              <a:rPr lang="en-US" sz="2400" dirty="0"/>
              <a:t> com </a:t>
            </a:r>
            <a:r>
              <a:rPr lang="en-US" sz="2400" dirty="0" err="1"/>
              <a:t>cólera</a:t>
            </a:r>
            <a:r>
              <a:rPr lang="en-US" sz="2400" dirty="0"/>
              <a:t> </a:t>
            </a:r>
            <a:r>
              <a:rPr lang="en-US" sz="2400" dirty="0" err="1"/>
              <a:t>morreram</a:t>
            </a:r>
            <a:r>
              <a:rPr lang="en-US" sz="2400" dirty="0"/>
              <a:t>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3FD860-FB19-398E-7DE5-BF6CA53E73A6}"/>
              </a:ext>
            </a:extLst>
          </p:cNvPr>
          <p:cNvSpPr txBox="1"/>
          <p:nvPr/>
        </p:nvSpPr>
        <p:spPr>
          <a:xfrm>
            <a:off x="6616601" y="1602140"/>
            <a:ext cx="4737199" cy="3795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800" dirty="0" err="1"/>
              <a:t>Brucelose</a:t>
            </a:r>
            <a:r>
              <a:rPr lang="en-US" sz="2800" dirty="0"/>
              <a:t> </a:t>
            </a:r>
            <a:r>
              <a:rPr lang="en-US" sz="2800" dirty="0" err="1"/>
              <a:t>em</a:t>
            </a:r>
            <a:r>
              <a:rPr lang="en-US" sz="2800" dirty="0"/>
              <a:t> </a:t>
            </a:r>
            <a:r>
              <a:rPr lang="en-US" sz="2800" dirty="0" err="1"/>
              <a:t>bovinos</a:t>
            </a:r>
            <a:r>
              <a:rPr lang="en-US" sz="2800" dirty="0"/>
              <a:t>, </a:t>
            </a:r>
          </a:p>
          <a:p>
            <a:pPr algn="ctr">
              <a:spcAft>
                <a:spcPts val="500"/>
              </a:spcAft>
            </a:pPr>
            <a:r>
              <a:rPr lang="en-US" sz="2800" dirty="0" err="1"/>
              <a:t>Província</a:t>
            </a:r>
            <a:r>
              <a:rPr lang="en-US" sz="2800" dirty="0"/>
              <a:t> A, 2023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r>
              <a:rPr lang="en-US" sz="2400" dirty="0"/>
              <a:t>Na </a:t>
            </a:r>
            <a:r>
              <a:rPr lang="en-US" sz="2400" dirty="0" err="1"/>
              <a:t>Província</a:t>
            </a:r>
            <a:r>
              <a:rPr lang="en-US" sz="2400" dirty="0"/>
              <a:t> A, </a:t>
            </a:r>
            <a:r>
              <a:rPr lang="en-US" sz="2400" dirty="0" err="1"/>
              <a:t>em</a:t>
            </a:r>
            <a:r>
              <a:rPr lang="en-US" sz="2400" dirty="0"/>
              <a:t> 2023, </a:t>
            </a:r>
            <a:r>
              <a:rPr lang="en-US" sz="2400" dirty="0" err="1"/>
              <a:t>registaram</a:t>
            </a:r>
            <a:r>
              <a:rPr lang="en-US" sz="2400" dirty="0"/>
              <a:t>-se 293 </a:t>
            </a:r>
            <a:r>
              <a:rPr lang="en-US" sz="2400" dirty="0" err="1"/>
              <a:t>novos</a:t>
            </a:r>
            <a:r>
              <a:rPr lang="en-US" sz="2400" dirty="0"/>
              <a:t> </a:t>
            </a:r>
            <a:r>
              <a:rPr lang="en-US" sz="2400" dirty="0" err="1"/>
              <a:t>casos</a:t>
            </a:r>
            <a:r>
              <a:rPr lang="en-US" sz="2400" dirty="0"/>
              <a:t> de </a:t>
            </a:r>
            <a:r>
              <a:rPr lang="en-US" sz="2400" dirty="0" err="1"/>
              <a:t>brucelose</a:t>
            </a:r>
            <a:r>
              <a:rPr lang="en-US" sz="2400" dirty="0"/>
              <a:t> </a:t>
            </a:r>
            <a:r>
              <a:rPr lang="en-US" sz="2400" dirty="0" err="1"/>
              <a:t>diagnosticados</a:t>
            </a:r>
            <a:r>
              <a:rPr lang="en-US" sz="2400" dirty="0"/>
              <a:t> </a:t>
            </a:r>
            <a:r>
              <a:rPr lang="en-US" sz="2400" dirty="0" err="1"/>
              <a:t>numa</a:t>
            </a:r>
            <a:r>
              <a:rPr lang="en-US" sz="2400" dirty="0"/>
              <a:t> </a:t>
            </a:r>
            <a:r>
              <a:rPr lang="en-US" sz="2400" dirty="0" err="1"/>
              <a:t>população</a:t>
            </a:r>
            <a:r>
              <a:rPr lang="en-US" sz="2400" dirty="0"/>
              <a:t> de 10.000 </a:t>
            </a:r>
            <a:r>
              <a:rPr lang="en-US" sz="2400" dirty="0" err="1"/>
              <a:t>bovinos</a:t>
            </a:r>
            <a:r>
              <a:rPr lang="en-US" sz="2400" dirty="0"/>
              <a:t>. Dos 293 </a:t>
            </a:r>
            <a:r>
              <a:rPr lang="en-US" sz="2400" dirty="0" err="1"/>
              <a:t>casos</a:t>
            </a:r>
            <a:r>
              <a:rPr lang="en-US" sz="2400" dirty="0"/>
              <a:t>, 2,0% </a:t>
            </a:r>
            <a:r>
              <a:rPr lang="en-US" sz="2400" dirty="0" err="1"/>
              <a:t>ou</a:t>
            </a:r>
            <a:r>
              <a:rPr lang="en-US" sz="2400" dirty="0"/>
              <a:t> 6 </a:t>
            </a:r>
            <a:r>
              <a:rPr lang="en-US" sz="2400" dirty="0" err="1"/>
              <a:t>casos</a:t>
            </a:r>
            <a:r>
              <a:rPr lang="en-US" sz="2400" dirty="0"/>
              <a:t> </a:t>
            </a:r>
            <a:r>
              <a:rPr lang="en-US" sz="2400" dirty="0" err="1"/>
              <a:t>morreram</a:t>
            </a:r>
            <a:r>
              <a:rPr lang="en-US" sz="2400" dirty="0"/>
              <a:t>. 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</a:pPr>
            <a:endParaRPr lang="en-US" sz="2400" dirty="0">
              <a:cs typeface="Arial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E86985-069C-60AD-6B8F-BBFB002BD5A1}"/>
              </a:ext>
            </a:extLst>
          </p:cNvPr>
          <p:cNvSpPr/>
          <p:nvPr/>
        </p:nvSpPr>
        <p:spPr>
          <a:xfrm>
            <a:off x="6437565" y="1438760"/>
            <a:ext cx="5293224" cy="4796940"/>
          </a:xfrm>
          <a:prstGeom prst="roundRect">
            <a:avLst/>
          </a:prstGeom>
          <a:noFill/>
          <a:ln w="76200">
            <a:solidFill>
              <a:srgbClr val="0065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F0E7F33-E9CD-6F44-9C7B-E994387BBF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8291" y="4529951"/>
            <a:ext cx="1842051" cy="1465746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8462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65A5FC-381D-F320-1765-13642623A6F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600" dirty="0">
              <a:latin typeface="Arial"/>
              <a:cs typeface="Arial"/>
            </a:endParaRP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Como </a:t>
            </a:r>
            <a:r>
              <a:rPr lang="en-US" dirty="0" err="1"/>
              <a:t>descreveria</a:t>
            </a:r>
            <a:r>
              <a:rPr lang="en-US" dirty="0"/>
              <a:t> </a:t>
            </a:r>
            <a:r>
              <a:rPr lang="en-US" dirty="0" err="1"/>
              <a:t>estes</a:t>
            </a:r>
            <a:r>
              <a:rPr lang="en-US" dirty="0"/>
              <a:t>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linguagem</a:t>
            </a:r>
            <a:r>
              <a:rPr lang="en-US" dirty="0"/>
              <a:t> simples? </a:t>
            </a:r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clara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3</a:t>
            </a:r>
            <a:endParaRPr lang="en-US" altLang="en-US" dirty="0"/>
          </a:p>
        </p:txBody>
      </p:sp>
      <p:graphicFrame>
        <p:nvGraphicFramePr>
          <p:cNvPr id="9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61552127"/>
              </p:ext>
            </p:extLst>
          </p:nvPr>
        </p:nvGraphicFramePr>
        <p:xfrm>
          <a:off x="2213497" y="2740623"/>
          <a:ext cx="7870303" cy="2878185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847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7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7731">
                  <a:extLst>
                    <a:ext uri="{9D8B030D-6E8A-4147-A177-3AD203B41FA5}">
                      <a16:colId xmlns:a16="http://schemas.microsoft.com/office/drawing/2014/main" val="1358887446"/>
                    </a:ext>
                  </a:extLst>
                </a:gridCol>
                <a:gridCol w="2007731">
                  <a:extLst>
                    <a:ext uri="{9D8B030D-6E8A-4147-A177-3AD203B41FA5}">
                      <a16:colId xmlns:a16="http://schemas.microsoft.com/office/drawing/2014/main" val="4048421031"/>
                    </a:ext>
                  </a:extLst>
                </a:gridCol>
              </a:tblGrid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Distrito</a:t>
                      </a:r>
                      <a:endParaRPr lang="en-US" sz="20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1"/>
                    </a:p>
                    <a:p>
                      <a:pPr algn="ctr"/>
                      <a:r>
                        <a:rPr lang="en-US" sz="2000" b="1"/>
                        <a:t>Casos</a:t>
                      </a:r>
                      <a:endParaRPr lang="en-US" sz="20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000" b="0"/>
                    </a:p>
                    <a:p>
                      <a:pPr algn="ctr"/>
                      <a:r>
                        <a:rPr lang="en-US" sz="2000" b="1"/>
                        <a:t>População</a:t>
                      </a:r>
                      <a:endParaRPr lang="en-US" sz="20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Taxa por 1.000 habitantes</a:t>
                      </a:r>
                      <a:endParaRPr lang="en-US" sz="2000" b="1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A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10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   800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12,5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B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18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8.200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2,2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/>
                        <a:t>C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33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5.500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6,0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/>
                        <a:t>D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57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8.245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6,9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3542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/>
                        <a:t>E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/>
                        <a:t>23</a:t>
                      </a:r>
                      <a:endParaRPr lang="en-US" sz="2000" b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3.000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/>
                        <a:t>7,7</a:t>
                      </a:r>
                      <a:endParaRPr lang="en-US" sz="2000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108200" y="2278958"/>
            <a:ext cx="797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" panose="020B0604020202020204" pitchFamily="34" charset="0"/>
              </a:rPr>
              <a:t>Casos de </a:t>
            </a:r>
            <a:r>
              <a:rPr lang="en-US" sz="2400" b="1" dirty="0" err="1">
                <a:latin typeface="Arial" panose="020B0604020202020204" pitchFamily="34" charset="0"/>
              </a:rPr>
              <a:t>sarampo</a:t>
            </a:r>
            <a:r>
              <a:rPr lang="en-US" sz="2400" b="1" dirty="0">
                <a:latin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</a:rPr>
              <a:t>por</a:t>
            </a:r>
            <a:r>
              <a:rPr lang="en-US" sz="2400" b="1" dirty="0">
                <a:latin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</a:rPr>
              <a:t>distrito</a:t>
            </a:r>
            <a:r>
              <a:rPr lang="en-US" sz="2400" b="1" dirty="0">
                <a:latin typeface="Arial" panose="020B0604020202020204" pitchFamily="34" charset="0"/>
              </a:rPr>
              <a:t>, </a:t>
            </a:r>
            <a:r>
              <a:rPr lang="en-US" sz="2400" b="1" dirty="0" err="1">
                <a:latin typeface="Arial" panose="020B0604020202020204" pitchFamily="34" charset="0"/>
              </a:rPr>
              <a:t>Julho</a:t>
            </a:r>
            <a:r>
              <a:rPr lang="en-US" sz="2400" b="1" dirty="0">
                <a:latin typeface="Arial" panose="020B0604020202020204" pitchFamily="34" charset="0"/>
              </a:rPr>
              <a:t> de 2023</a:t>
            </a:r>
          </a:p>
        </p:txBody>
      </p:sp>
    </p:spTree>
    <p:extLst>
      <p:ext uri="{BB962C8B-B14F-4D97-AF65-F5344CB8AC3E}">
        <p14:creationId xmlns:p14="http://schemas.microsoft.com/office/powerpoint/2010/main" val="33590897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CEE90F-F49E-C030-C8B8-A6616EEE955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just">
              <a:buNone/>
            </a:pPr>
            <a:r>
              <a:rPr lang="en-US" dirty="0"/>
              <a:t>Entre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cinco</a:t>
            </a:r>
            <a:r>
              <a:rPr lang="en-US" dirty="0"/>
              <a:t> </a:t>
            </a:r>
            <a:r>
              <a:rPr lang="en-US" dirty="0" err="1"/>
              <a:t>distritos</a:t>
            </a:r>
            <a:r>
              <a:rPr lang="en-US" dirty="0"/>
              <a:t>, o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novos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sarampo</a:t>
            </a:r>
            <a:r>
              <a:rPr lang="en-US" dirty="0"/>
              <a:t> </a:t>
            </a:r>
            <a:r>
              <a:rPr lang="en-US" dirty="0" err="1"/>
              <a:t>variou</a:t>
            </a:r>
            <a:r>
              <a:rPr lang="en-US" dirty="0"/>
              <a:t> de 10 (Distrito A, que </a:t>
            </a:r>
            <a:r>
              <a:rPr lang="en-US" dirty="0" err="1"/>
              <a:t>tem</a:t>
            </a:r>
            <a:r>
              <a:rPr lang="en-US" dirty="0"/>
              <a:t> a </a:t>
            </a:r>
            <a:r>
              <a:rPr lang="en-US" dirty="0" err="1"/>
              <a:t>menor</a:t>
            </a:r>
            <a:r>
              <a:rPr lang="en-US" dirty="0"/>
              <a:t> </a:t>
            </a:r>
            <a:r>
              <a:rPr lang="en-US" dirty="0" err="1"/>
              <a:t>população</a:t>
            </a:r>
            <a:r>
              <a:rPr lang="en-US" dirty="0"/>
              <a:t>) a 57 (no Distrito D, que </a:t>
            </a:r>
            <a:r>
              <a:rPr lang="en-US" dirty="0" err="1"/>
              <a:t>tem</a:t>
            </a:r>
            <a:r>
              <a:rPr lang="en-US" dirty="0"/>
              <a:t> a </a:t>
            </a:r>
            <a:r>
              <a:rPr lang="en-US" dirty="0" err="1"/>
              <a:t>maior</a:t>
            </a:r>
            <a:r>
              <a:rPr lang="en-US" dirty="0"/>
              <a:t> </a:t>
            </a:r>
            <a:r>
              <a:rPr lang="en-US" dirty="0" err="1"/>
              <a:t>população</a:t>
            </a:r>
            <a:r>
              <a:rPr lang="en-US" dirty="0"/>
              <a:t>).</a:t>
            </a:r>
          </a:p>
          <a:p>
            <a:pPr marL="0" indent="0" algn="just">
              <a:buNone/>
            </a:pPr>
            <a:r>
              <a:rPr lang="en-US" dirty="0"/>
              <a:t> </a:t>
            </a:r>
          </a:p>
          <a:p>
            <a:pPr marL="0" indent="0" algn="just">
              <a:buNone/>
            </a:pPr>
            <a:r>
              <a:rPr lang="en-US" dirty="0"/>
              <a:t>Entre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cinco</a:t>
            </a:r>
            <a:r>
              <a:rPr lang="en-US" dirty="0"/>
              <a:t> </a:t>
            </a:r>
            <a:r>
              <a:rPr lang="en-US" dirty="0" err="1"/>
              <a:t>distritos</a:t>
            </a:r>
            <a:r>
              <a:rPr lang="en-US" dirty="0"/>
              <a:t>, a taxa de </a:t>
            </a:r>
            <a:r>
              <a:rPr lang="en-US" dirty="0" err="1"/>
              <a:t>incidência</a:t>
            </a:r>
            <a:r>
              <a:rPr lang="en-US" dirty="0"/>
              <a:t>,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novos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1.000 </a:t>
            </a:r>
            <a:r>
              <a:rPr lang="en-US" dirty="0" err="1"/>
              <a:t>pessoas</a:t>
            </a:r>
            <a:r>
              <a:rPr lang="en-US" dirty="0"/>
              <a:t>, </a:t>
            </a:r>
            <a:r>
              <a:rPr lang="en-US" dirty="0" err="1"/>
              <a:t>variou</a:t>
            </a:r>
            <a:r>
              <a:rPr lang="en-US" dirty="0"/>
              <a:t> de um </a:t>
            </a:r>
            <a:r>
              <a:rPr lang="en-US" dirty="0" err="1"/>
              <a:t>mínimo</a:t>
            </a:r>
            <a:r>
              <a:rPr lang="en-US" dirty="0"/>
              <a:t> de 2,2 </a:t>
            </a:r>
            <a:r>
              <a:rPr lang="en-US" dirty="0" err="1"/>
              <a:t>por</a:t>
            </a:r>
            <a:r>
              <a:rPr lang="en-US" dirty="0"/>
              <a:t> 1.000 no Distrito B a um </a:t>
            </a:r>
            <a:r>
              <a:rPr lang="en-US" dirty="0" err="1"/>
              <a:t>máximo</a:t>
            </a:r>
            <a:r>
              <a:rPr lang="en-US" dirty="0"/>
              <a:t> de 12,5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1.000 no Distrito A. 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3328FE7-6128-4453-3D17-AEDCBE6156A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clara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3 </a:t>
            </a:r>
            <a:r>
              <a:rPr lang="en-US" dirty="0" err="1"/>
              <a:t>respostas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907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69B5F6-41A9-3866-7048-4777162E4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endParaRPr lang="pt-BR" dirty="0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A782B24B-C5A8-F83A-11F8-48F400BA38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940716" cy="4639309"/>
          </a:xfrm>
        </p:spPr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Explicar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medidas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resultados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epidemiológicos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estatísticos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numa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linguagem</a:t>
            </a:r>
            <a:r>
              <a:rPr lang="en-US" dirty="0">
                <a:solidFill>
                  <a:schemeClr val="bg2"/>
                </a:solidFill>
              </a:rPr>
              <a:t> simples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b="1" dirty="0" err="1"/>
              <a:t>Comparar</a:t>
            </a:r>
            <a:r>
              <a:rPr lang="en-US" b="1" dirty="0"/>
              <a:t> </a:t>
            </a:r>
            <a:r>
              <a:rPr lang="en-US" b="1" dirty="0" err="1"/>
              <a:t>os</a:t>
            </a:r>
            <a:r>
              <a:rPr lang="en-US" b="1" dirty="0"/>
              <a:t> dados </a:t>
            </a:r>
            <a:r>
              <a:rPr lang="en-US" b="1" dirty="0" err="1"/>
              <a:t>observados</a:t>
            </a:r>
            <a:r>
              <a:rPr lang="en-US" b="1" dirty="0"/>
              <a:t> com </a:t>
            </a:r>
            <a:r>
              <a:rPr lang="en-US" b="1" dirty="0" err="1"/>
              <a:t>os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 err="1"/>
              <a:t>limites</a:t>
            </a:r>
            <a:r>
              <a:rPr lang="en-US" b="1" dirty="0"/>
              <a:t> </a:t>
            </a:r>
            <a:r>
              <a:rPr lang="en-US" b="1" dirty="0" err="1"/>
              <a:t>estabelecidos</a:t>
            </a:r>
            <a:endParaRPr lang="en-US" b="1" dirty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valores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esperados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Considerar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qualidade</a:t>
            </a:r>
            <a:r>
              <a:rPr lang="en-US" dirty="0">
                <a:solidFill>
                  <a:schemeClr val="bg2"/>
                </a:solidFill>
              </a:rPr>
              <a:t> dos dados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Analisar</a:t>
            </a:r>
            <a:r>
              <a:rPr lang="en-US" dirty="0">
                <a:solidFill>
                  <a:schemeClr val="bg2"/>
                </a:solidFill>
              </a:rPr>
              <a:t> as </a:t>
            </a:r>
            <a:r>
              <a:rPr lang="en-US" dirty="0" err="1">
                <a:solidFill>
                  <a:schemeClr val="bg2"/>
                </a:solidFill>
              </a:rPr>
              <a:t>possíveis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explicações</a:t>
            </a:r>
            <a:r>
              <a:rPr lang="en-US" dirty="0">
                <a:solidFill>
                  <a:schemeClr val="bg2"/>
                </a:solidFill>
              </a:rPr>
              <a:t> para um </a:t>
            </a:r>
            <a:r>
              <a:rPr lang="en-US" dirty="0" err="1">
                <a:solidFill>
                  <a:schemeClr val="bg2"/>
                </a:solidFill>
              </a:rPr>
              <a:t>aparente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aumento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de </a:t>
            </a:r>
            <a:r>
              <a:rPr lang="en-US" dirty="0" err="1">
                <a:solidFill>
                  <a:schemeClr val="bg2"/>
                </a:solidFill>
              </a:rPr>
              <a:t>casos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Fazer </a:t>
            </a:r>
            <a:r>
              <a:rPr lang="en-US" dirty="0" err="1">
                <a:solidFill>
                  <a:schemeClr val="bg2"/>
                </a:solidFill>
              </a:rPr>
              <a:t>inferências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sobre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ocorrência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r>
              <a:rPr lang="en-US" dirty="0" err="1">
                <a:solidFill>
                  <a:schemeClr val="bg2"/>
                </a:solidFill>
              </a:rPr>
              <a:t>doenças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partir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dados </a:t>
            </a:r>
            <a:r>
              <a:rPr lang="en-US" dirty="0" err="1">
                <a:solidFill>
                  <a:schemeClr val="bg2"/>
                </a:solidFill>
              </a:rPr>
              <a:t>resumidos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8877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BF66C6-9F74-07F7-E359-7E436ACF87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3A2A0-71BE-10C4-C0DF-950C7EE6E4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Limites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6598401-6EDD-594F-354F-CED198F253A8}"/>
              </a:ext>
            </a:extLst>
          </p:cNvPr>
          <p:cNvSpPr txBox="1"/>
          <p:nvPr/>
        </p:nvSpPr>
        <p:spPr>
          <a:xfrm>
            <a:off x="838200" y="1768042"/>
            <a:ext cx="3059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Nível</a:t>
            </a:r>
            <a:r>
              <a:rPr lang="en-US" sz="2400" dirty="0"/>
              <a:t> de </a:t>
            </a:r>
            <a:r>
              <a:rPr lang="en-US" sz="2400" dirty="0" err="1"/>
              <a:t>ocorrência</a:t>
            </a:r>
            <a:r>
              <a:rPr lang="en-US" sz="2400" dirty="0"/>
              <a:t> da </a:t>
            </a:r>
            <a:r>
              <a:rPr lang="en-US" sz="2400" dirty="0" err="1"/>
              <a:t>doença</a:t>
            </a:r>
            <a:r>
              <a:rPr lang="en-US" sz="2400" dirty="0"/>
              <a:t> a </a:t>
            </a:r>
            <a:r>
              <a:rPr lang="en-US" sz="2400" dirty="0" err="1"/>
              <a:t>partir</a:t>
            </a:r>
            <a:r>
              <a:rPr lang="en-US" sz="2400" dirty="0"/>
              <a:t> do qual se </a:t>
            </a:r>
            <a:r>
              <a:rPr lang="en-US" sz="2400" dirty="0" err="1"/>
              <a:t>prepara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a </a:t>
            </a:r>
            <a:r>
              <a:rPr lang="en-US" sz="2400" dirty="0" err="1"/>
              <a:t>ação</a:t>
            </a:r>
            <a:endParaRPr lang="en-US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FD4B304-D0D0-E663-E797-06A563D438FB}"/>
              </a:ext>
            </a:extLst>
          </p:cNvPr>
          <p:cNvSpPr txBox="1"/>
          <p:nvPr/>
        </p:nvSpPr>
        <p:spPr>
          <a:xfrm>
            <a:off x="4566179" y="1768042"/>
            <a:ext cx="30596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Específico</a:t>
            </a:r>
            <a:r>
              <a:rPr lang="en-US" sz="2400" dirty="0"/>
              <a:t> da </a:t>
            </a:r>
            <a:r>
              <a:rPr lang="en-US" sz="2400" dirty="0" err="1"/>
              <a:t>doença</a:t>
            </a:r>
            <a:r>
              <a:rPr lang="en-US" sz="2400" dirty="0"/>
              <a:t> e,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vezes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 err="1"/>
              <a:t>específicas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do </a:t>
            </a:r>
            <a:r>
              <a:rPr lang="en-US" sz="2400" dirty="0" err="1"/>
              <a:t>contexto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A22755B-091E-E4A9-67D1-31DE4C0CAADE}"/>
              </a:ext>
            </a:extLst>
          </p:cNvPr>
          <p:cNvSpPr txBox="1"/>
          <p:nvPr/>
        </p:nvSpPr>
        <p:spPr>
          <a:xfrm>
            <a:off x="8294158" y="1768042"/>
            <a:ext cx="305348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/>
              <a:t>Determinado</a:t>
            </a:r>
            <a:r>
              <a:rPr lang="en-US" sz="2400" dirty="0"/>
              <a:t> </a:t>
            </a:r>
            <a:r>
              <a:rPr lang="en-US" sz="2400" dirty="0" err="1"/>
              <a:t>através</a:t>
            </a:r>
            <a:r>
              <a:rPr lang="en-US" sz="2400" dirty="0"/>
              <a:t> da </a:t>
            </a:r>
            <a:r>
              <a:rPr lang="en-US" sz="2400" dirty="0" err="1"/>
              <a:t>síntese</a:t>
            </a:r>
            <a:r>
              <a:rPr lang="en-US" sz="2400" dirty="0"/>
              <a:t> de </a:t>
            </a:r>
            <a:r>
              <a:rPr lang="en-US" sz="2400" dirty="0" err="1"/>
              <a:t>vários</a:t>
            </a:r>
            <a:r>
              <a:rPr lang="en-US" sz="2400" dirty="0"/>
              <a:t> </a:t>
            </a:r>
            <a:r>
              <a:rPr lang="en-US" sz="2400" dirty="0" err="1"/>
              <a:t>anos</a:t>
            </a:r>
            <a:r>
              <a:rPr lang="en-US" sz="2400" dirty="0"/>
              <a:t> de dados para </a:t>
            </a:r>
            <a:r>
              <a:rPr lang="en-US" sz="2400" dirty="0" err="1"/>
              <a:t>estabelecer</a:t>
            </a:r>
            <a:r>
              <a:rPr lang="en-US" sz="2400" dirty="0"/>
              <a:t> </a:t>
            </a:r>
            <a:r>
              <a:rPr lang="en-US" sz="2400" dirty="0" err="1"/>
              <a:t>normas</a:t>
            </a:r>
            <a:endParaRPr lang="en-US" sz="2400" dirty="0"/>
          </a:p>
        </p:txBody>
      </p:sp>
      <p:pic>
        <p:nvPicPr>
          <p:cNvPr id="2050" name="Picture 2" descr="Alert Images – Browse 1,193,673 Stock Photos, Vectors, and Video | Adobe  Stock">
            <a:extLst>
              <a:ext uri="{FF2B5EF4-FFF2-40B4-BE49-F238E27FC236}">
                <a16:creationId xmlns:a16="http://schemas.microsoft.com/office/drawing/2014/main" id="{5F0E067E-79D1-3729-BDF2-E2A8E73C75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533" b="20600"/>
          <a:stretch/>
        </p:blipFill>
        <p:spPr bwMode="auto">
          <a:xfrm>
            <a:off x="544520" y="3337702"/>
            <a:ext cx="3700987" cy="1818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a close up of a bunch of purple sticks">
            <a:extLst>
              <a:ext uri="{FF2B5EF4-FFF2-40B4-BE49-F238E27FC236}">
                <a16:creationId xmlns:a16="http://schemas.microsoft.com/office/drawing/2014/main" id="{06A72559-621A-BC82-EC88-98D94AF8F8E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25" t="11955" r="16809" b="17836"/>
          <a:stretch/>
        </p:blipFill>
        <p:spPr bwMode="auto">
          <a:xfrm rot="5400000">
            <a:off x="4979654" y="4258244"/>
            <a:ext cx="1347565" cy="150495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sFlow: Baseline">
            <a:extLst>
              <a:ext uri="{FF2B5EF4-FFF2-40B4-BE49-F238E27FC236}">
                <a16:creationId xmlns:a16="http://schemas.microsoft.com/office/drawing/2014/main" id="{2607549D-121D-6882-1E34-2D7921359F2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t="10654" r="19061" b="35818"/>
          <a:stretch/>
        </p:blipFill>
        <p:spPr bwMode="auto">
          <a:xfrm>
            <a:off x="8287996" y="3781333"/>
            <a:ext cx="3059643" cy="173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22B56B-A6F0-25A0-7D04-90D9647AA272}"/>
              </a:ext>
            </a:extLst>
          </p:cNvPr>
          <p:cNvSpPr txBox="1"/>
          <p:nvPr/>
        </p:nvSpPr>
        <p:spPr>
          <a:xfrm>
            <a:off x="9931599" y="3707034"/>
            <a:ext cx="54864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b="1"/>
              <a:t>Alerta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D3376E3-1310-3A21-DA1F-331555A2BCDE}"/>
              </a:ext>
            </a:extLst>
          </p:cNvPr>
          <p:cNvGrpSpPr/>
          <p:nvPr/>
        </p:nvGrpSpPr>
        <p:grpSpPr>
          <a:xfrm>
            <a:off x="4900961" y="3398921"/>
            <a:ext cx="2355585" cy="2285578"/>
            <a:chOff x="4913319" y="3225744"/>
            <a:chExt cx="2355585" cy="2285578"/>
          </a:xfrm>
        </p:grpSpPr>
        <p:pic>
          <p:nvPicPr>
            <p:cNvPr id="1026" name="Picture 2" descr="green, brown, and white textile">
              <a:extLst>
                <a:ext uri="{FF2B5EF4-FFF2-40B4-BE49-F238E27FC236}">
                  <a16:creationId xmlns:a16="http://schemas.microsoft.com/office/drawing/2014/main" id="{4F0B1EB7-946E-58E1-C56E-C6FB7420633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821"/>
            <a:stretch/>
          </p:blipFill>
          <p:spPr bwMode="auto">
            <a:xfrm>
              <a:off x="4913319" y="3225755"/>
              <a:ext cx="1253271" cy="111118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a group of brown circles sitting on top of a blue surface">
              <a:extLst>
                <a:ext uri="{FF2B5EF4-FFF2-40B4-BE49-F238E27FC236}">
                  <a16:creationId xmlns:a16="http://schemas.microsoft.com/office/drawing/2014/main" id="{635AB30E-8574-36C5-E6FA-C3AE7E90D63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9270" y="4324569"/>
              <a:ext cx="889631" cy="118675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2" descr="white and blue round decor">
              <a:extLst>
                <a:ext uri="{FF2B5EF4-FFF2-40B4-BE49-F238E27FC236}">
                  <a16:creationId xmlns:a16="http://schemas.microsoft.com/office/drawing/2014/main" id="{DE64FE47-0F26-FF7F-5AD3-81FE4B456B9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99" t="11079" r="7738" b="8808"/>
            <a:stretch/>
          </p:blipFill>
          <p:spPr bwMode="auto">
            <a:xfrm rot="16200000">
              <a:off x="6140368" y="3208388"/>
              <a:ext cx="1111180" cy="114589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17630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84A7155-0F41-673E-EEBD-722A27467FF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611396" cy="4639309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00953A"/>
                </a:solidFill>
              </a:rPr>
              <a:t>Limite</a:t>
            </a:r>
            <a:r>
              <a:rPr lang="en-US" b="1" dirty="0">
                <a:solidFill>
                  <a:srgbClr val="00953A"/>
                </a:solidFill>
              </a:rPr>
              <a:t> de </a:t>
            </a:r>
            <a:r>
              <a:rPr lang="en-US" b="1" dirty="0" err="1">
                <a:solidFill>
                  <a:srgbClr val="00953A"/>
                </a:solidFill>
              </a:rPr>
              <a:t>alerta</a:t>
            </a:r>
            <a:endParaRPr lang="en-US" b="1" dirty="0">
              <a:solidFill>
                <a:srgbClr val="00953A"/>
              </a:solidFill>
            </a:endParaRPr>
          </a:p>
          <a:p>
            <a:pPr lvl="1"/>
            <a:r>
              <a:rPr lang="en-US" dirty="0"/>
              <a:t>Primeiro </a:t>
            </a:r>
            <a:r>
              <a:rPr lang="en-US" dirty="0" err="1"/>
              <a:t>nível</a:t>
            </a:r>
            <a:r>
              <a:rPr lang="en-US" dirty="0"/>
              <a:t> de </a:t>
            </a:r>
            <a:r>
              <a:rPr lang="en-US" dirty="0" err="1"/>
              <a:t>preocupação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Indica que é </a:t>
            </a:r>
            <a:r>
              <a:rPr lang="en-US" dirty="0" err="1"/>
              <a:t>necessária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investigação</a:t>
            </a:r>
            <a:r>
              <a:rPr lang="en-US" dirty="0"/>
              <a:t>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aprofundada</a:t>
            </a:r>
            <a:endParaRPr lang="en-US" dirty="0"/>
          </a:p>
          <a:p>
            <a:pPr lvl="1"/>
            <a:r>
              <a:rPr lang="en-US" dirty="0"/>
              <a:t>Para </a:t>
            </a:r>
            <a:r>
              <a:rPr lang="en-US" dirty="0" err="1"/>
              <a:t>algumas</a:t>
            </a:r>
            <a:r>
              <a:rPr lang="en-US" dirty="0"/>
              <a:t> </a:t>
            </a:r>
            <a:r>
              <a:rPr lang="en-US" dirty="0" err="1"/>
              <a:t>doenças</a:t>
            </a:r>
            <a:r>
              <a:rPr lang="en-US" dirty="0"/>
              <a:t>, </a:t>
            </a:r>
            <a:r>
              <a:rPr lang="en-US" dirty="0" err="1"/>
              <a:t>solicita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investigação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endParaRPr lang="en-US" dirty="0"/>
          </a:p>
          <a:p>
            <a:pPr lvl="1"/>
            <a:r>
              <a:rPr lang="en-US" dirty="0" err="1"/>
              <a:t>Outras</a:t>
            </a:r>
            <a:r>
              <a:rPr lang="en-US" dirty="0"/>
              <a:t> </a:t>
            </a:r>
            <a:r>
              <a:rPr lang="en-US" dirty="0" err="1"/>
              <a:t>ações</a:t>
            </a:r>
            <a:r>
              <a:rPr lang="en-US" dirty="0"/>
              <a:t> de </a:t>
            </a:r>
            <a:r>
              <a:rPr lang="en-US" dirty="0" err="1"/>
              <a:t>resposta</a:t>
            </a:r>
            <a:r>
              <a:rPr lang="en-US" dirty="0"/>
              <a:t> </a:t>
            </a:r>
            <a:r>
              <a:rPr lang="en-US" dirty="0" err="1"/>
              <a:t>devem</a:t>
            </a:r>
            <a:r>
              <a:rPr lang="en-US" dirty="0"/>
              <a:t> </a:t>
            </a:r>
            <a:r>
              <a:rPr lang="en-US" dirty="0" err="1"/>
              <a:t>incluir</a:t>
            </a:r>
            <a:r>
              <a:rPr lang="en-US" dirty="0"/>
              <a:t>:</a:t>
            </a:r>
          </a:p>
          <a:p>
            <a:pPr lvl="2"/>
            <a:r>
              <a:rPr lang="en-US" dirty="0"/>
              <a:t>Revisão de dados</a:t>
            </a:r>
          </a:p>
          <a:p>
            <a:pPr lvl="2"/>
            <a:r>
              <a:rPr lang="en-US" dirty="0" err="1"/>
              <a:t>Pedido</a:t>
            </a:r>
            <a:r>
              <a:rPr lang="en-US" dirty="0"/>
              <a:t> de </a:t>
            </a:r>
            <a:r>
              <a:rPr lang="en-US" dirty="0" err="1"/>
              <a:t>confirmação</a:t>
            </a:r>
            <a:r>
              <a:rPr lang="en-US" dirty="0"/>
              <a:t> laboratorial </a:t>
            </a:r>
          </a:p>
          <a:p>
            <a:pPr lvl="2"/>
            <a:r>
              <a:rPr lang="en-US" dirty="0" err="1"/>
              <a:t>Reforço</a:t>
            </a:r>
            <a:r>
              <a:rPr lang="en-US" dirty="0"/>
              <a:t> da </a:t>
            </a:r>
            <a:r>
              <a:rPr lang="en-US" dirty="0" err="1"/>
              <a:t>vigilância</a:t>
            </a:r>
            <a:r>
              <a:rPr lang="en-US" dirty="0"/>
              <a:t> (</a:t>
            </a:r>
            <a:r>
              <a:rPr lang="en-US" dirty="0" err="1"/>
              <a:t>busca</a:t>
            </a:r>
            <a:r>
              <a:rPr lang="en-US" dirty="0"/>
              <a:t> </a:t>
            </a:r>
            <a:r>
              <a:rPr lang="en-US" dirty="0" err="1"/>
              <a:t>ativa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)</a:t>
            </a:r>
          </a:p>
          <a:p>
            <a:pPr lvl="2"/>
            <a:r>
              <a:rPr lang="en-US" dirty="0" err="1"/>
              <a:t>Comunicação</a:t>
            </a:r>
            <a:r>
              <a:rPr lang="en-US" dirty="0"/>
              <a:t> do </a:t>
            </a:r>
            <a:r>
              <a:rPr lang="en-US" dirty="0" err="1"/>
              <a:t>problema</a:t>
            </a:r>
            <a:r>
              <a:rPr lang="en-US" dirty="0"/>
              <a:t> </a:t>
            </a:r>
            <a:r>
              <a:rPr lang="en-US" dirty="0" err="1"/>
              <a:t>suspeito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nível</a:t>
            </a:r>
            <a:r>
              <a:rPr lang="en-US" dirty="0"/>
              <a:t> </a:t>
            </a:r>
            <a:r>
              <a:rPr lang="en-US" dirty="0" err="1"/>
              <a:t>seguinte</a:t>
            </a:r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limites</a:t>
            </a:r>
            <a:endParaRPr lang="en-US" dirty="0"/>
          </a:p>
        </p:txBody>
      </p:sp>
      <p:pic>
        <p:nvPicPr>
          <p:cNvPr id="4102" name="Picture 6">
            <a:extLst>
              <a:ext uri="{FF2B5EF4-FFF2-40B4-BE49-F238E27FC236}">
                <a16:creationId xmlns:a16="http://schemas.microsoft.com/office/drawing/2014/main" id="{3D4AE8D4-7FA0-7B50-D870-B89C7204F8A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564" b="8586"/>
          <a:stretch/>
        </p:blipFill>
        <p:spPr bwMode="auto">
          <a:xfrm>
            <a:off x="7927280" y="3858820"/>
            <a:ext cx="2623685" cy="2442803"/>
          </a:xfrm>
          <a:prstGeom prst="rect">
            <a:avLst/>
          </a:prstGeom>
          <a:noFill/>
          <a:ln>
            <a:solidFill>
              <a:sysClr val="windowText" lastClr="000000">
                <a:shade val="95000"/>
                <a:satMod val="105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A person holding a bottle of water&#10;&#10;Description automatically generated with low confidence">
            <a:extLst>
              <a:ext uri="{FF2B5EF4-FFF2-40B4-BE49-F238E27FC236}">
                <a16:creationId xmlns:a16="http://schemas.microsoft.com/office/drawing/2014/main" id="{611F9969-FD18-355F-1A49-E5F7FE96225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493"/>
          <a:stretch/>
        </p:blipFill>
        <p:spPr>
          <a:xfrm>
            <a:off x="7449596" y="1423337"/>
            <a:ext cx="3713704" cy="2298056"/>
          </a:xfrm>
          <a:prstGeom prst="rect">
            <a:avLst/>
          </a:prstGeom>
          <a:ln>
            <a:solidFill>
              <a:sysClr val="windowText" lastClr="000000">
                <a:shade val="95000"/>
                <a:satMod val="105000"/>
              </a:sysClr>
            </a:solidFill>
          </a:ln>
        </p:spPr>
      </p:pic>
    </p:spTree>
    <p:extLst>
      <p:ext uri="{BB962C8B-B14F-4D97-AF65-F5344CB8AC3E}">
        <p14:creationId xmlns:p14="http://schemas.microsoft.com/office/powerpoint/2010/main" val="128582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532A806-7EFD-9EEB-A230-EBB86D43B0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356684" cy="4639309"/>
          </a:xfrm>
        </p:spPr>
        <p:txBody>
          <a:bodyPr/>
          <a:lstStyle/>
          <a:p>
            <a:pPr marL="0" indent="0">
              <a:buNone/>
            </a:pPr>
            <a:r>
              <a:rPr lang="en-US" b="1" dirty="0" err="1">
                <a:solidFill>
                  <a:srgbClr val="00953A"/>
                </a:solidFill>
              </a:rPr>
              <a:t>Limite</a:t>
            </a:r>
            <a:r>
              <a:rPr lang="en-US" b="1" dirty="0">
                <a:solidFill>
                  <a:srgbClr val="00953A"/>
                </a:solidFill>
              </a:rPr>
              <a:t> de </a:t>
            </a:r>
            <a:r>
              <a:rPr lang="en-US" b="1" dirty="0" err="1">
                <a:solidFill>
                  <a:srgbClr val="00953A"/>
                </a:solidFill>
              </a:rPr>
              <a:t>ação</a:t>
            </a:r>
            <a:r>
              <a:rPr lang="en-US" b="1" dirty="0">
                <a:solidFill>
                  <a:srgbClr val="00953A"/>
                </a:solidFill>
              </a:rPr>
              <a:t> (</a:t>
            </a:r>
            <a:r>
              <a:rPr lang="en-US" b="1" dirty="0" err="1">
                <a:solidFill>
                  <a:srgbClr val="00953A"/>
                </a:solidFill>
              </a:rPr>
              <a:t>epidemia</a:t>
            </a:r>
            <a:r>
              <a:rPr lang="en-US" b="1" dirty="0">
                <a:solidFill>
                  <a:srgbClr val="00953A"/>
                </a:solidFill>
              </a:rPr>
              <a:t>) </a:t>
            </a:r>
          </a:p>
          <a:p>
            <a:pPr lvl="1"/>
            <a:r>
              <a:rPr lang="en-US" sz="2000" dirty="0" err="1"/>
              <a:t>Desencadeia</a:t>
            </a:r>
            <a:r>
              <a:rPr lang="en-US" sz="2000" dirty="0"/>
              <a:t> </a:t>
            </a:r>
            <a:r>
              <a:rPr lang="en-US" sz="2000" dirty="0" err="1"/>
              <a:t>uma</a:t>
            </a:r>
            <a:r>
              <a:rPr lang="en-US" sz="2000" dirty="0"/>
              <a:t> </a:t>
            </a:r>
            <a:r>
              <a:rPr lang="en-US" sz="2000" dirty="0" err="1"/>
              <a:t>resposta</a:t>
            </a:r>
            <a:r>
              <a:rPr lang="en-US" sz="2000" dirty="0"/>
              <a:t> </a:t>
            </a:r>
            <a:r>
              <a:rPr lang="en-US" sz="2000" dirty="0" err="1"/>
              <a:t>definitiva</a:t>
            </a:r>
            <a:r>
              <a:rPr lang="en-US" sz="2000" dirty="0"/>
              <a:t> para </a:t>
            </a:r>
            <a:r>
              <a:rPr lang="en-US" sz="2000" dirty="0" err="1"/>
              <a:t>além</a:t>
            </a:r>
            <a:r>
              <a:rPr lang="en-US" sz="2000" dirty="0"/>
              <a:t> da </a:t>
            </a:r>
            <a:r>
              <a:rPr lang="en-US" sz="2000" dirty="0" err="1"/>
              <a:t>mera</a:t>
            </a:r>
            <a:r>
              <a:rPr lang="en-US" sz="2000" dirty="0"/>
              <a:t> </a:t>
            </a:r>
            <a:r>
              <a:rPr lang="en-US" sz="2000" dirty="0" err="1"/>
              <a:t>confirmação</a:t>
            </a:r>
            <a:r>
              <a:rPr lang="en-US" sz="2000" dirty="0"/>
              <a:t> do </a:t>
            </a:r>
            <a:r>
              <a:rPr lang="en-US" sz="2000" dirty="0" err="1"/>
              <a:t>problema</a:t>
            </a:r>
            <a:endParaRPr lang="en-US" sz="2000" dirty="0"/>
          </a:p>
          <a:p>
            <a:pPr lvl="1"/>
            <a:r>
              <a:rPr lang="en-US" sz="2000" dirty="0"/>
              <a:t>As </a:t>
            </a:r>
            <a:r>
              <a:rPr lang="en-US" sz="2000" dirty="0" err="1"/>
              <a:t>ações</a:t>
            </a:r>
            <a:r>
              <a:rPr lang="en-US" sz="2000" dirty="0"/>
              <a:t> </a:t>
            </a:r>
            <a:r>
              <a:rPr lang="en-US" sz="2000" dirty="0" err="1"/>
              <a:t>possíveis</a:t>
            </a:r>
            <a:r>
              <a:rPr lang="en-US" sz="2000" dirty="0"/>
              <a:t> </a:t>
            </a:r>
            <a:r>
              <a:rPr lang="en-US" sz="2000" dirty="0" err="1"/>
              <a:t>incluem</a:t>
            </a:r>
            <a:r>
              <a:rPr lang="en-US" sz="2000" dirty="0"/>
              <a:t>:</a:t>
            </a:r>
          </a:p>
          <a:p>
            <a:pPr lvl="2"/>
            <a:r>
              <a:rPr lang="en-US" sz="1800" dirty="0" err="1"/>
              <a:t>Comunicação</a:t>
            </a:r>
            <a:r>
              <a:rPr lang="en-US" sz="1800" dirty="0"/>
              <a:t> da </a:t>
            </a:r>
            <a:r>
              <a:rPr lang="en-US" sz="1800" dirty="0" err="1"/>
              <a:t>confirmação</a:t>
            </a:r>
            <a:r>
              <a:rPr lang="en-US" sz="1800" dirty="0"/>
              <a:t> laboratorial </a:t>
            </a:r>
            <a:r>
              <a:rPr lang="en-US" sz="1800" dirty="0" err="1"/>
              <a:t>aos</a:t>
            </a:r>
            <a:r>
              <a:rPr lang="en-US" sz="1800" dirty="0"/>
              <a:t> </a:t>
            </a:r>
            <a:r>
              <a:rPr lang="en-US" sz="1800" dirty="0" err="1"/>
              <a:t>centros</a:t>
            </a:r>
            <a:r>
              <a:rPr lang="en-US" sz="1800" dirty="0"/>
              <a:t> de </a:t>
            </a:r>
            <a:r>
              <a:rPr lang="en-US" sz="1800" dirty="0" err="1"/>
              <a:t>saúde</a:t>
            </a:r>
            <a:r>
              <a:rPr lang="en-US" sz="1800" dirty="0"/>
              <a:t> </a:t>
            </a:r>
            <a:r>
              <a:rPr lang="en-US" sz="1800" dirty="0" err="1"/>
              <a:t>afetados</a:t>
            </a:r>
            <a:endParaRPr lang="en-US" sz="1800" dirty="0"/>
          </a:p>
          <a:p>
            <a:pPr lvl="2"/>
            <a:r>
              <a:rPr lang="en-US" sz="1800" dirty="0" err="1"/>
              <a:t>Implementação</a:t>
            </a:r>
            <a:r>
              <a:rPr lang="en-US" sz="1800" dirty="0"/>
              <a:t> de </a:t>
            </a:r>
            <a:r>
              <a:rPr lang="en-US" sz="1800" dirty="0" err="1"/>
              <a:t>respostas</a:t>
            </a:r>
            <a:r>
              <a:rPr lang="en-US" sz="1800" dirty="0"/>
              <a:t> de </a:t>
            </a:r>
            <a:r>
              <a:rPr lang="en-US" sz="1800" dirty="0" err="1"/>
              <a:t>emergência</a:t>
            </a:r>
            <a:r>
              <a:rPr lang="en-US" sz="1800" dirty="0"/>
              <a:t>, </a:t>
            </a:r>
            <a:br>
              <a:rPr lang="en-US" sz="1800" dirty="0"/>
            </a:br>
            <a:r>
              <a:rPr lang="en-US" sz="1800" dirty="0"/>
              <a:t>tais </a:t>
            </a:r>
            <a:r>
              <a:rPr lang="en-US" sz="1800" dirty="0" err="1"/>
              <a:t>como</a:t>
            </a:r>
            <a:r>
              <a:rPr lang="en-US" sz="1800" dirty="0"/>
              <a:t>: </a:t>
            </a:r>
          </a:p>
          <a:p>
            <a:pPr lvl="3"/>
            <a:r>
              <a:rPr lang="en-US" dirty="0" err="1"/>
              <a:t>Vacinação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massa</a:t>
            </a:r>
            <a:r>
              <a:rPr lang="en-US" dirty="0"/>
              <a:t> </a:t>
            </a:r>
          </a:p>
          <a:p>
            <a:pPr lvl="3"/>
            <a:r>
              <a:rPr lang="en-US" dirty="0" err="1"/>
              <a:t>Campanha</a:t>
            </a:r>
            <a:r>
              <a:rPr lang="en-US" dirty="0"/>
              <a:t> de </a:t>
            </a:r>
            <a:r>
              <a:rPr lang="en-US" dirty="0" err="1"/>
              <a:t>sensibilização</a:t>
            </a:r>
            <a:r>
              <a:rPr lang="en-US" dirty="0"/>
              <a:t> da </a:t>
            </a:r>
            <a:r>
              <a:rPr lang="en-US" dirty="0" err="1"/>
              <a:t>comunidade</a:t>
            </a:r>
            <a:r>
              <a:rPr lang="en-US" dirty="0"/>
              <a:t>  </a:t>
            </a:r>
          </a:p>
          <a:p>
            <a:pPr lvl="3"/>
            <a:r>
              <a:rPr lang="en-US" dirty="0" err="1"/>
              <a:t>Melhoria</a:t>
            </a:r>
            <a:r>
              <a:rPr lang="en-US" dirty="0"/>
              <a:t> das </a:t>
            </a:r>
            <a:r>
              <a:rPr lang="en-US" dirty="0" err="1"/>
              <a:t>práticas</a:t>
            </a:r>
            <a:r>
              <a:rPr lang="en-US" dirty="0"/>
              <a:t> de </a:t>
            </a:r>
            <a:r>
              <a:rPr lang="en-US" dirty="0" err="1"/>
              <a:t>controle</a:t>
            </a:r>
            <a:r>
              <a:rPr lang="en-US" dirty="0"/>
              <a:t> das </a:t>
            </a:r>
            <a:r>
              <a:rPr lang="en-US" dirty="0" err="1"/>
              <a:t>infecções</a:t>
            </a:r>
            <a:r>
              <a:rPr lang="en-US" dirty="0"/>
              <a:t> no </a:t>
            </a:r>
            <a:r>
              <a:rPr lang="en-US" dirty="0" err="1"/>
              <a:t>contexto</a:t>
            </a:r>
            <a:r>
              <a:rPr lang="en-US" dirty="0"/>
              <a:t> dos </a:t>
            </a:r>
            <a:r>
              <a:rPr lang="en-US" dirty="0" err="1"/>
              <a:t>cuidados</a:t>
            </a:r>
            <a:r>
              <a:rPr lang="en-US" dirty="0"/>
              <a:t> de </a:t>
            </a:r>
            <a:r>
              <a:rPr lang="en-US" dirty="0" err="1"/>
              <a:t>saúde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da </a:t>
            </a:r>
            <a:r>
              <a:rPr lang="en-US" dirty="0" err="1"/>
              <a:t>comunidade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Tipos</a:t>
            </a:r>
            <a:r>
              <a:rPr lang="en-US" dirty="0"/>
              <a:t> de </a:t>
            </a:r>
            <a:r>
              <a:rPr lang="en-US" dirty="0" err="1"/>
              <a:t>limites</a:t>
            </a:r>
            <a:endParaRPr lang="en-US" dirty="0"/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ACCAD37E-34DC-AC17-965A-2CE7682136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5343" y="1334341"/>
            <a:ext cx="3723858" cy="2479026"/>
          </a:xfrm>
          <a:prstGeom prst="rect">
            <a:avLst/>
          </a:prstGeom>
          <a:noFill/>
          <a:ln>
            <a:solidFill>
              <a:sysClr val="windowText" lastClr="000000">
                <a:shade val="95000"/>
                <a:satMod val="105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>
            <a:extLst>
              <a:ext uri="{FF2B5EF4-FFF2-40B4-BE49-F238E27FC236}">
                <a16:creationId xmlns:a16="http://schemas.microsoft.com/office/drawing/2014/main" id="{7319F197-8F18-2D67-C829-588B673322E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71" t="3127" b="31552"/>
          <a:stretch/>
        </p:blipFill>
        <p:spPr bwMode="auto">
          <a:xfrm>
            <a:off x="7655343" y="3902276"/>
            <a:ext cx="3723857" cy="2297022"/>
          </a:xfrm>
          <a:prstGeom prst="rect">
            <a:avLst/>
          </a:prstGeom>
          <a:noFill/>
          <a:ln>
            <a:solidFill>
              <a:sysClr val="windowText" lastClr="000000">
                <a:shade val="95000"/>
                <a:satMod val="105000"/>
              </a:sys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488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val="1765146595"/>
              </p:ext>
            </p:extLst>
          </p:nvPr>
        </p:nvGraphicFramePr>
        <p:xfrm>
          <a:off x="1001331" y="2277241"/>
          <a:ext cx="10400939" cy="389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34A3BC61-E0F1-0324-6B7C-4025D2E0FA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286000" indent="0" algn="r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None/>
              <a:defRPr sz="1200"/>
            </a:lvl6pPr>
          </a:lstStyle>
          <a:p>
            <a:pPr lvl="5"/>
            <a:r>
              <a:rPr lang="en-US">
                <a:hlinkClick r:id="rId4"/>
              </a:rPr>
              <a:t>https://www.eurosurveillance.org/content/10.2807/1560-7917.ES2013.18.39.20592</a:t>
            </a:r>
            <a:endParaRPr lang="en-US"/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A5439FFC-61DF-4F2F-C0F6-6DD5AB723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Limites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420008" y="4468533"/>
            <a:ext cx="329447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71600" indent="-1371600"/>
            <a:r>
              <a:rPr lang="en-US" sz="2000" b="1" dirty="0" err="1">
                <a:solidFill>
                  <a:srgbClr val="C00000"/>
                </a:solidFill>
                <a:latin typeface="Arial" panose="020B0604020202020204" pitchFamily="34" charset="0"/>
              </a:rPr>
              <a:t>Limite</a:t>
            </a:r>
            <a:r>
              <a:rPr lang="en-US" sz="2000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C00000"/>
                </a:solidFill>
                <a:latin typeface="Arial" panose="020B0604020202020204" pitchFamily="34" charset="0"/>
              </a:rPr>
              <a:t>= </a:t>
            </a:r>
          </a:p>
          <a:p>
            <a:pPr marL="1371600" indent="-1371600"/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</a:rPr>
              <a:t>5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</a:rPr>
              <a:t>casos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</a:rPr>
              <a:t> de </a:t>
            </a:r>
            <a:r>
              <a:rPr lang="en-US" i="1" dirty="0">
                <a:solidFill>
                  <a:srgbClr val="C00000"/>
                </a:solidFill>
                <a:latin typeface="Arial" panose="020B0604020202020204" pitchFamily="34" charset="0"/>
              </a:rPr>
              <a:t>Salmonella </a:t>
            </a:r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</a:rPr>
              <a:t>/ </a:t>
            </a:r>
            <a:r>
              <a:rPr lang="en-US" dirty="0" err="1">
                <a:solidFill>
                  <a:srgbClr val="C00000"/>
                </a:solidFill>
                <a:latin typeface="Arial" panose="020B0604020202020204" pitchFamily="34" charset="0"/>
              </a:rPr>
              <a:t>mês</a:t>
            </a:r>
            <a:endParaRPr lang="en-US" dirty="0">
              <a:solidFill>
                <a:srgbClr val="C00000"/>
              </a:solidFill>
              <a:latin typeface="Arial" panose="020B0604020202020204" pitchFamily="34" charset="0"/>
            </a:endParaRPr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1707389" y="4697131"/>
            <a:ext cx="6688597" cy="0"/>
          </a:xfrm>
          <a:prstGeom prst="line">
            <a:avLst/>
          </a:prstGeom>
          <a:ln w="38100">
            <a:solidFill>
              <a:srgbClr val="C00000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196336" y="5798764"/>
            <a:ext cx="6266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2405063" algn="l"/>
                <a:tab pos="4919663" algn="l"/>
              </a:tabLst>
            </a:pPr>
            <a:r>
              <a:rPr lang="en-US" sz="2000">
                <a:latin typeface="Arial" panose="020B0604020202020204" pitchFamily="34" charset="0"/>
              </a:rPr>
              <a:t>2011 	2012 	2013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80538" y="1893135"/>
            <a:ext cx="91516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Infecções</a:t>
            </a:r>
            <a:r>
              <a:rPr lang="en-US" sz="2000" b="1" dirty="0"/>
              <a:t> </a:t>
            </a:r>
            <a:r>
              <a:rPr lang="en-US" sz="2000" b="1" i="1" dirty="0" err="1"/>
              <a:t>por</a:t>
            </a:r>
            <a:r>
              <a:rPr lang="en-US" sz="2000" b="1" i="1" dirty="0"/>
              <a:t> Salmonella </a:t>
            </a:r>
            <a:r>
              <a:rPr lang="en-US" sz="2000" b="1" dirty="0" err="1"/>
              <a:t>Paratyphi</a:t>
            </a:r>
            <a:r>
              <a:rPr lang="en-US" sz="2000" b="1" dirty="0"/>
              <a:t> A e </a:t>
            </a:r>
            <a:r>
              <a:rPr lang="en-US" sz="2000" b="1" i="1" dirty="0"/>
              <a:t>Salmonella </a:t>
            </a:r>
            <a:r>
              <a:rPr lang="en-US" sz="2000" b="1" dirty="0"/>
              <a:t>Typhi </a:t>
            </a:r>
            <a:r>
              <a:rPr lang="en-US" sz="2000" b="1" dirty="0" err="1"/>
              <a:t>diagnosticadas</a:t>
            </a:r>
            <a:r>
              <a:rPr lang="en-US" sz="2000" b="1" dirty="0"/>
              <a:t> no Hospital A, </a:t>
            </a:r>
            <a:r>
              <a:rPr lang="en-US" sz="2000" b="1" dirty="0" err="1"/>
              <a:t>Camboja</a:t>
            </a:r>
            <a:r>
              <a:rPr lang="en-US" sz="2000" b="1" dirty="0"/>
              <a:t>, Janeiro de </a:t>
            </a:r>
            <a:r>
              <a:rPr lang="en-US" sz="2000" b="1" dirty="0">
                <a:cs typeface="Calibri" panose="020F0502020204030204" pitchFamily="34" charset="0"/>
              </a:rPr>
              <a:t>2011-Agosto </a:t>
            </a:r>
            <a:r>
              <a:rPr lang="en-US" sz="2000" b="1" dirty="0"/>
              <a:t>de 2013 (</a:t>
            </a:r>
            <a:r>
              <a:rPr lang="en-US" sz="2000" b="1" i="1" dirty="0"/>
              <a:t>n=102</a:t>
            </a:r>
            <a:r>
              <a:rPr lang="en-US" sz="2000" b="1" dirty="0"/>
              <a:t>)</a:t>
            </a:r>
          </a:p>
        </p:txBody>
      </p:sp>
      <p:sp>
        <p:nvSpPr>
          <p:cNvPr id="2" name="Left Bracket 1">
            <a:extLst>
              <a:ext uri="{FF2B5EF4-FFF2-40B4-BE49-F238E27FC236}">
                <a16:creationId xmlns:a16="http://schemas.microsoft.com/office/drawing/2014/main" id="{AA6B8EF6-336E-3D4C-29D7-C25FF292054E}"/>
              </a:ext>
            </a:extLst>
          </p:cNvPr>
          <p:cNvSpPr/>
          <p:nvPr/>
        </p:nvSpPr>
        <p:spPr>
          <a:xfrm rot="16200000">
            <a:off x="2761479" y="4774108"/>
            <a:ext cx="341250" cy="2449429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eft Bracket 2">
            <a:extLst>
              <a:ext uri="{FF2B5EF4-FFF2-40B4-BE49-F238E27FC236}">
                <a16:creationId xmlns:a16="http://schemas.microsoft.com/office/drawing/2014/main" id="{5AE964B3-DD48-8104-9DB1-6047335F0DD1}"/>
              </a:ext>
            </a:extLst>
          </p:cNvPr>
          <p:cNvSpPr/>
          <p:nvPr/>
        </p:nvSpPr>
        <p:spPr>
          <a:xfrm rot="16200000">
            <a:off x="5210911" y="4774105"/>
            <a:ext cx="341246" cy="2449429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Left Bracket 3">
            <a:extLst>
              <a:ext uri="{FF2B5EF4-FFF2-40B4-BE49-F238E27FC236}">
                <a16:creationId xmlns:a16="http://schemas.microsoft.com/office/drawing/2014/main" id="{11449BED-271C-16B1-DF15-5FDAF608D0CC}"/>
              </a:ext>
            </a:extLst>
          </p:cNvPr>
          <p:cNvSpPr/>
          <p:nvPr/>
        </p:nvSpPr>
        <p:spPr>
          <a:xfrm rot="16200000">
            <a:off x="7258690" y="5208764"/>
            <a:ext cx="308238" cy="1613115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5D74DF-B6D6-92A7-3C03-0EB10AEB8074}"/>
              </a:ext>
            </a:extLst>
          </p:cNvPr>
          <p:cNvSpPr txBox="1"/>
          <p:nvPr/>
        </p:nvSpPr>
        <p:spPr>
          <a:xfrm>
            <a:off x="3754453" y="6142314"/>
            <a:ext cx="26175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/>
              <a:t>Mês e ano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98E3185-36C3-DA28-85D0-F3D8346E5E63}"/>
              </a:ext>
            </a:extLst>
          </p:cNvPr>
          <p:cNvSpPr txBox="1"/>
          <p:nvPr/>
        </p:nvSpPr>
        <p:spPr>
          <a:xfrm>
            <a:off x="886670" y="1404427"/>
            <a:ext cx="1072621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Quando o </a:t>
            </a:r>
            <a:r>
              <a:rPr lang="en-US" sz="2800" dirty="0" err="1"/>
              <a:t>número</a:t>
            </a:r>
            <a:r>
              <a:rPr lang="en-US" sz="2800" dirty="0"/>
              <a:t> de </a:t>
            </a:r>
            <a:r>
              <a:rPr lang="en-US" sz="2800" dirty="0" err="1"/>
              <a:t>casos</a:t>
            </a:r>
            <a:r>
              <a:rPr lang="en-US" sz="2800" dirty="0"/>
              <a:t> de </a:t>
            </a:r>
            <a:r>
              <a:rPr lang="en-US" sz="2800" i="1" dirty="0"/>
              <a:t>Salmonella </a:t>
            </a:r>
            <a:r>
              <a:rPr lang="en-US" sz="2800" dirty="0" err="1"/>
              <a:t>atingiu</a:t>
            </a:r>
            <a:r>
              <a:rPr lang="en-US" sz="2800" dirty="0"/>
              <a:t> o </a:t>
            </a:r>
            <a:r>
              <a:rPr lang="en-US" sz="2800" dirty="0" err="1"/>
              <a:t>limite</a:t>
            </a:r>
            <a:r>
              <a:rPr 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198601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121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75FC7A-70C9-E06D-47AC-0EA777E97B0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limite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foi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atingido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etembro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2012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uma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combinação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dos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dois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serótipos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en-US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Depois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, o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limite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foi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ultrapassado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e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manteve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-se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elevado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a 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partir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evereiro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de 2013 (</a:t>
            </a:r>
            <a:r>
              <a:rPr lang="en-US" sz="2800" dirty="0" err="1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até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2800" dirty="0"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gosto de 2013)</a:t>
            </a:r>
            <a:endParaRPr lang="en-US" sz="2800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0891A17-1DB5-D125-8145-B9AC0175E022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Limites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1 </a:t>
            </a:r>
            <a:r>
              <a:rPr lang="en-US" dirty="0" err="1"/>
              <a:t>respostas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13604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Limites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2</a:t>
            </a:r>
          </a:p>
        </p:txBody>
      </p:sp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3039969913"/>
              </p:ext>
            </p:extLst>
          </p:nvPr>
        </p:nvGraphicFramePr>
        <p:xfrm>
          <a:off x="1010653" y="2122816"/>
          <a:ext cx="10170694" cy="4185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Placeholder 2"/>
          <p:cNvSpPr txBox="1">
            <a:spLocks/>
          </p:cNvSpPr>
          <p:nvPr/>
        </p:nvSpPr>
        <p:spPr>
          <a:xfrm>
            <a:off x="6088784" y="6446421"/>
            <a:ext cx="3723640" cy="270268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200" kern="0" dirty="0"/>
              <a:t>IDSR do </a:t>
            </a:r>
            <a:r>
              <a:rPr lang="en-US" sz="1200" kern="0" dirty="0" err="1"/>
              <a:t>Botsuana</a:t>
            </a:r>
            <a:r>
              <a:rPr lang="en-US" sz="1200" kern="0" dirty="0"/>
              <a:t>. Semana 46; 2015 (</a:t>
            </a:r>
            <a:r>
              <a:rPr lang="en-US" sz="1200" kern="0" dirty="0" err="1"/>
              <a:t>Adaptado</a:t>
            </a:r>
            <a:r>
              <a:rPr lang="en-US" sz="1200" kern="0" dirty="0"/>
              <a:t>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ED926DA-2627-8238-097D-46608019D37B}"/>
              </a:ext>
            </a:extLst>
          </p:cNvPr>
          <p:cNvSpPr txBox="1"/>
          <p:nvPr/>
        </p:nvSpPr>
        <p:spPr>
          <a:xfrm>
            <a:off x="3205414" y="6074927"/>
            <a:ext cx="6152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b="0"/>
              <a:t>Semana Epidemiológica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ACEB6A1-99FB-7B64-D270-5F0C607639D3}"/>
              </a:ext>
            </a:extLst>
          </p:cNvPr>
          <p:cNvSpPr/>
          <p:nvPr/>
        </p:nvSpPr>
        <p:spPr bwMode="auto">
          <a:xfrm>
            <a:off x="7792118" y="3418028"/>
            <a:ext cx="2286000" cy="22098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ourier New" pitchFamily="49" charset="0"/>
              <a:cs typeface="Arial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FFC1ED2-0134-7672-F0B9-83D14C32E4A0}"/>
              </a:ext>
            </a:extLst>
          </p:cNvPr>
          <p:cNvSpPr txBox="1"/>
          <p:nvPr/>
        </p:nvSpPr>
        <p:spPr>
          <a:xfrm>
            <a:off x="2012616" y="2078823"/>
            <a:ext cx="66471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Casos </a:t>
            </a:r>
            <a:r>
              <a:rPr lang="en-US" sz="2000" b="1" dirty="0" err="1"/>
              <a:t>notificados</a:t>
            </a:r>
            <a:r>
              <a:rPr lang="en-US" sz="2000" b="1" dirty="0"/>
              <a:t> de </a:t>
            </a:r>
            <a:r>
              <a:rPr lang="en-US" sz="2000" b="1" dirty="0" err="1"/>
              <a:t>diarreia</a:t>
            </a:r>
            <a:r>
              <a:rPr lang="en-US" sz="2000" b="1" dirty="0"/>
              <a:t> </a:t>
            </a:r>
            <a:r>
              <a:rPr lang="en-US" sz="2000" b="1" dirty="0" err="1"/>
              <a:t>por</a:t>
            </a:r>
            <a:r>
              <a:rPr lang="en-US" sz="2000" b="1" dirty="0"/>
              <a:t> </a:t>
            </a:r>
            <a:r>
              <a:rPr lang="en-US" sz="2000" b="1" dirty="0" err="1"/>
              <a:t>semana</a:t>
            </a:r>
            <a:r>
              <a:rPr lang="en-US" sz="2000" b="1" dirty="0"/>
              <a:t>, </a:t>
            </a:r>
            <a:br>
              <a:rPr lang="en-US" sz="2000" b="1" dirty="0"/>
            </a:br>
            <a:r>
              <a:rPr lang="en-US" sz="2000" b="1" dirty="0" err="1"/>
              <a:t>Botsuana</a:t>
            </a:r>
            <a:r>
              <a:rPr lang="en-US" sz="2000" b="1" dirty="0"/>
              <a:t>, 2015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D7D61C5-E223-4CE6-7E6B-6D7990EA1512}"/>
              </a:ext>
            </a:extLst>
          </p:cNvPr>
          <p:cNvSpPr txBox="1"/>
          <p:nvPr/>
        </p:nvSpPr>
        <p:spPr>
          <a:xfrm>
            <a:off x="838200" y="1415738"/>
            <a:ext cx="10515600" cy="5486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Descreva o padrão de casos apresentado neste gráfico.</a:t>
            </a:r>
          </a:p>
        </p:txBody>
      </p:sp>
    </p:spTree>
    <p:extLst>
      <p:ext uri="{BB962C8B-B14F-4D97-AF65-F5344CB8AC3E}">
        <p14:creationId xmlns:p14="http://schemas.microsoft.com/office/powerpoint/2010/main" val="39824914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41F3B-5424-A453-3930-753C4C6B17B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200-300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declínio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gradual com um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menor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19-20,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depois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maior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(com um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pico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acima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400)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b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33-35 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42809D8-DA8B-D17C-5815-C070FBB4B7A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Limites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2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9322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Limites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3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5809276" y="6408383"/>
            <a:ext cx="3845922" cy="182911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200" kern="0" dirty="0"/>
              <a:t>IDSR do </a:t>
            </a:r>
            <a:r>
              <a:rPr lang="en-US" sz="1200" kern="0" dirty="0" err="1"/>
              <a:t>Botsuana</a:t>
            </a:r>
            <a:r>
              <a:rPr lang="en-US" sz="1200" kern="0" dirty="0"/>
              <a:t>. Semana 46; 2015 (</a:t>
            </a:r>
            <a:r>
              <a:rPr lang="en-US" sz="1200" kern="0" dirty="0" err="1"/>
              <a:t>Adaptado</a:t>
            </a:r>
            <a:r>
              <a:rPr lang="en-US" sz="1200" kern="0" dirty="0"/>
              <a:t>)</a:t>
            </a:r>
          </a:p>
        </p:txBody>
      </p:sp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val="1668577974"/>
              </p:ext>
            </p:extLst>
          </p:nvPr>
        </p:nvGraphicFramePr>
        <p:xfrm>
          <a:off x="930442" y="1767850"/>
          <a:ext cx="10299030" cy="46032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Arrow Connector 6"/>
          <p:cNvCxnSpPr>
            <a:stCxn id="8" idx="1"/>
          </p:cNvCxnSpPr>
          <p:nvPr/>
        </p:nvCxnSpPr>
        <p:spPr>
          <a:xfrm flipH="1">
            <a:off x="7971037" y="2807303"/>
            <a:ext cx="370502" cy="437873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341539" y="2622637"/>
            <a:ext cx="198120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Limite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ação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884621" y="4326158"/>
            <a:ext cx="1237129" cy="608299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71782" y="3669662"/>
            <a:ext cx="1474989" cy="646331"/>
          </a:xfrm>
          <a:prstGeom prst="rect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Limite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alerta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52BB8A5-1A9C-7CC6-AF6C-63011D895AF2}"/>
              </a:ext>
            </a:extLst>
          </p:cNvPr>
          <p:cNvSpPr txBox="1"/>
          <p:nvPr/>
        </p:nvSpPr>
        <p:spPr>
          <a:xfrm>
            <a:off x="3205414" y="6010089"/>
            <a:ext cx="6152146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prstClr val="black"/>
                </a:solidFill>
                <a:latin typeface="+mn-lt"/>
                <a:ea typeface="+mn-ea"/>
                <a:cs typeface="+mn-cs"/>
              </a:defRPr>
            </a:pPr>
            <a:r>
              <a:rPr lang="en-US" b="0"/>
              <a:t>Semana Epidemiológica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D8BEA7-E7B9-2F92-2C3A-75A4AB4E97D6}"/>
              </a:ext>
            </a:extLst>
          </p:cNvPr>
          <p:cNvSpPr txBox="1"/>
          <p:nvPr/>
        </p:nvSpPr>
        <p:spPr>
          <a:xfrm>
            <a:off x="3022874" y="1869322"/>
            <a:ext cx="6517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/>
              <a:t>Casos notificados de diarreia por semana, Botsuana, 2015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F3F18B4-7331-EE52-8518-E443AD37B1F3}"/>
              </a:ext>
            </a:extLst>
          </p:cNvPr>
          <p:cNvSpPr txBox="1"/>
          <p:nvPr/>
        </p:nvSpPr>
        <p:spPr>
          <a:xfrm>
            <a:off x="838200" y="1328518"/>
            <a:ext cx="1051560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O </a:t>
            </a:r>
            <a:r>
              <a:rPr lang="en-US" sz="2800" dirty="0" err="1"/>
              <a:t>limite</a:t>
            </a:r>
            <a:r>
              <a:rPr lang="en-US" sz="2800" dirty="0"/>
              <a:t> de </a:t>
            </a:r>
            <a:r>
              <a:rPr lang="en-US" sz="2800" dirty="0" err="1"/>
              <a:t>alerta</a:t>
            </a:r>
            <a:r>
              <a:rPr lang="en-US" sz="2800" dirty="0"/>
              <a:t> </a:t>
            </a:r>
            <a:r>
              <a:rPr lang="en-US" sz="2800" dirty="0" err="1"/>
              <a:t>foi</a:t>
            </a:r>
            <a:r>
              <a:rPr lang="en-US" sz="2800" dirty="0"/>
              <a:t> </a:t>
            </a:r>
            <a:r>
              <a:rPr lang="en-US" sz="2800" dirty="0" err="1"/>
              <a:t>ultrapassado</a:t>
            </a:r>
            <a:r>
              <a:rPr lang="en-US" sz="2800" dirty="0"/>
              <a:t> </a:t>
            </a:r>
            <a:r>
              <a:rPr lang="en-US" sz="2800" dirty="0" err="1"/>
              <a:t>durante</a:t>
            </a:r>
            <a:r>
              <a:rPr lang="en-US" sz="2800" dirty="0"/>
              <a:t> o </a:t>
            </a:r>
            <a:r>
              <a:rPr lang="en-US" sz="2800" dirty="0" err="1"/>
              <a:t>ano</a:t>
            </a:r>
            <a:r>
              <a:rPr lang="en-US" sz="2800" dirty="0"/>
              <a:t> </a:t>
            </a:r>
            <a:r>
              <a:rPr lang="en-US" sz="2800" dirty="0" err="1"/>
              <a:t>indicado</a:t>
            </a:r>
            <a:r>
              <a:rPr lang="en-US" sz="28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619122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8719CE-F1EB-30AB-EBC3-19A909BC49C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O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as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semanas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33-35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parece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um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padrão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anual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esperado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11AD4B5-3BA9-1773-DB47-22B62BC56FC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Limites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3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3106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531E5E79-80D9-CDEB-0AD2-69AE741A640B}"/>
              </a:ext>
            </a:extLst>
          </p:cNvPr>
          <p:cNvSpPr txBox="1">
            <a:spLocks/>
          </p:cNvSpPr>
          <p:nvPr/>
        </p:nvSpPr>
        <p:spPr>
          <a:xfrm>
            <a:off x="495945" y="1478857"/>
            <a:ext cx="11530739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Explicar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medidas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resultados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epidemiológicos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estatísticos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numa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linguagem</a:t>
            </a:r>
            <a:r>
              <a:rPr lang="en-US" dirty="0">
                <a:solidFill>
                  <a:schemeClr val="bg2"/>
                </a:solidFill>
              </a:rPr>
              <a:t> simples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limites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estabelecidos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Comparar</a:t>
            </a:r>
            <a:r>
              <a:rPr lang="en-US" b="1" dirty="0"/>
              <a:t> </a:t>
            </a:r>
            <a:r>
              <a:rPr lang="en-US" b="1" dirty="0" err="1"/>
              <a:t>os</a:t>
            </a:r>
            <a:r>
              <a:rPr lang="en-US" b="1" dirty="0"/>
              <a:t> dados </a:t>
            </a:r>
            <a:r>
              <a:rPr lang="en-US" b="1" dirty="0" err="1"/>
              <a:t>observados</a:t>
            </a:r>
            <a:r>
              <a:rPr lang="en-US" b="1" dirty="0"/>
              <a:t> com </a:t>
            </a:r>
            <a:r>
              <a:rPr lang="en-US" b="1" dirty="0" err="1"/>
              <a:t>os</a:t>
            </a:r>
            <a:r>
              <a:rPr lang="en-US" b="1" dirty="0"/>
              <a:t> </a:t>
            </a:r>
            <a:r>
              <a:rPr lang="en-US" b="1" dirty="0" err="1"/>
              <a:t>valores</a:t>
            </a:r>
            <a:r>
              <a:rPr lang="en-US" b="1" dirty="0"/>
              <a:t> </a:t>
            </a:r>
            <a:r>
              <a:rPr lang="en-US" b="1" dirty="0" err="1"/>
              <a:t>esperados</a:t>
            </a: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Considerar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qualidade</a:t>
            </a:r>
            <a:r>
              <a:rPr lang="en-US" dirty="0">
                <a:solidFill>
                  <a:schemeClr val="bg2"/>
                </a:solidFill>
              </a:rPr>
              <a:t> dos dados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Analisar</a:t>
            </a:r>
            <a:r>
              <a:rPr lang="en-US" dirty="0">
                <a:solidFill>
                  <a:schemeClr val="bg2"/>
                </a:solidFill>
              </a:rPr>
              <a:t> as </a:t>
            </a:r>
            <a:r>
              <a:rPr lang="en-US" dirty="0" err="1">
                <a:solidFill>
                  <a:schemeClr val="bg2"/>
                </a:solidFill>
              </a:rPr>
              <a:t>possíveis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explicações</a:t>
            </a:r>
            <a:r>
              <a:rPr lang="en-US" dirty="0">
                <a:solidFill>
                  <a:schemeClr val="bg2"/>
                </a:solidFill>
              </a:rPr>
              <a:t> para um </a:t>
            </a:r>
            <a:r>
              <a:rPr lang="en-US" dirty="0" err="1">
                <a:solidFill>
                  <a:schemeClr val="bg2"/>
                </a:solidFill>
              </a:rPr>
              <a:t>aparente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aumento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de </a:t>
            </a:r>
            <a:r>
              <a:rPr lang="en-US" dirty="0" err="1">
                <a:solidFill>
                  <a:schemeClr val="bg2"/>
                </a:solidFill>
              </a:rPr>
              <a:t>casos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Fazer </a:t>
            </a:r>
            <a:r>
              <a:rPr lang="en-US" dirty="0" err="1">
                <a:solidFill>
                  <a:schemeClr val="bg2"/>
                </a:solidFill>
              </a:rPr>
              <a:t>inferências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sobre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ocorrência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r>
              <a:rPr lang="en-US" dirty="0" err="1">
                <a:solidFill>
                  <a:schemeClr val="bg2"/>
                </a:solidFill>
              </a:rPr>
              <a:t>doenças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partir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dados </a:t>
            </a:r>
            <a:r>
              <a:rPr lang="en-US" dirty="0" err="1">
                <a:solidFill>
                  <a:schemeClr val="bg2"/>
                </a:solidFill>
              </a:rPr>
              <a:t>resumidos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684F39-9E41-83D8-BD9B-3C5DEDAAD3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7629835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b="1" dirty="0" err="1">
                <a:solidFill>
                  <a:srgbClr val="00953A"/>
                </a:solidFill>
              </a:rPr>
              <a:t>Observado</a:t>
            </a:r>
            <a:endParaRPr lang="en-US" b="1" dirty="0">
              <a:solidFill>
                <a:srgbClr val="00953A"/>
              </a:solidFill>
            </a:endParaRPr>
          </a:p>
          <a:p>
            <a:pPr lvl="1"/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identificados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notificados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um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específico</a:t>
            </a:r>
            <a:r>
              <a:rPr lang="en-US" dirty="0"/>
              <a:t> (</a:t>
            </a:r>
            <a:r>
              <a:rPr lang="en-US" dirty="0" err="1"/>
              <a:t>semana</a:t>
            </a:r>
            <a:r>
              <a:rPr lang="en-US" dirty="0"/>
              <a:t>, </a:t>
            </a:r>
            <a:r>
              <a:rPr lang="en-US" dirty="0" err="1"/>
              <a:t>mês</a:t>
            </a:r>
            <a:r>
              <a:rPr lang="en-US" dirty="0"/>
              <a:t>)</a:t>
            </a:r>
          </a:p>
          <a:p>
            <a:r>
              <a:rPr lang="en-US" b="1" dirty="0" err="1">
                <a:solidFill>
                  <a:srgbClr val="00953A"/>
                </a:solidFill>
              </a:rPr>
              <a:t>Esperado</a:t>
            </a:r>
            <a:endParaRPr lang="en-US" b="1" dirty="0">
              <a:solidFill>
                <a:srgbClr val="00953A"/>
              </a:solidFill>
            </a:endParaRPr>
          </a:p>
          <a:p>
            <a:pPr lvl="1"/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que "</a:t>
            </a:r>
            <a:r>
              <a:rPr lang="en-US" dirty="0" err="1"/>
              <a:t>normalmente</a:t>
            </a:r>
            <a:r>
              <a:rPr lang="en-US" dirty="0"/>
              <a:t>"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identificados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notificados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</a:t>
            </a:r>
            <a:r>
              <a:rPr lang="en-US" dirty="0" err="1"/>
              <a:t>esse</a:t>
            </a:r>
            <a:r>
              <a:rPr lang="en-US" dirty="0"/>
              <a:t> </a:t>
            </a:r>
            <a:r>
              <a:rPr lang="en-US" dirty="0" err="1"/>
              <a:t>período</a:t>
            </a:r>
            <a:endParaRPr lang="en-US" dirty="0"/>
          </a:p>
          <a:p>
            <a:pPr lvl="1"/>
            <a:r>
              <a:rPr lang="en-US" dirty="0" err="1"/>
              <a:t>Geralmente</a:t>
            </a:r>
            <a:r>
              <a:rPr lang="en-US" dirty="0"/>
              <a:t> com base no </a:t>
            </a:r>
            <a:r>
              <a:rPr lang="en-US" dirty="0" err="1"/>
              <a:t>número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observados</a:t>
            </a:r>
            <a:r>
              <a:rPr lang="en-US" dirty="0"/>
              <a:t> </a:t>
            </a:r>
            <a:r>
              <a:rPr lang="en-US" dirty="0" err="1"/>
              <a:t>durante</a:t>
            </a:r>
            <a:r>
              <a:rPr lang="en-US" dirty="0"/>
              <a:t> o </a:t>
            </a:r>
            <a:r>
              <a:rPr lang="en-US" dirty="0" err="1"/>
              <a:t>mesmo</a:t>
            </a:r>
            <a:r>
              <a:rPr lang="en-US" dirty="0"/>
              <a:t> </a:t>
            </a:r>
            <a:r>
              <a:rPr lang="en-US" dirty="0" err="1"/>
              <a:t>período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anos</a:t>
            </a:r>
            <a:r>
              <a:rPr lang="en-US" dirty="0"/>
              <a:t> </a:t>
            </a:r>
            <a:r>
              <a:rPr lang="en-US" dirty="0" err="1"/>
              <a:t>anteriores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Observado</a:t>
            </a:r>
            <a:r>
              <a:rPr lang="en-US" dirty="0"/>
              <a:t> versus </a:t>
            </a:r>
            <a:r>
              <a:rPr lang="en-US" dirty="0" err="1"/>
              <a:t>esperado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9707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000" b="1"/>
              <a:t>Doença F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Observado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72983"/>
              </p:ext>
            </p:extLst>
          </p:nvPr>
        </p:nvGraphicFramePr>
        <p:xfrm>
          <a:off x="2209800" y="1944160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77797587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7020" indent="-287020">
              <a:spcBef>
                <a:spcPts val="0"/>
              </a:spcBef>
            </a:pPr>
            <a:r>
              <a:rPr lang="en-US" b="1" dirty="0" err="1">
                <a:solidFill>
                  <a:srgbClr val="00953A"/>
                </a:solidFill>
              </a:rPr>
              <a:t>Endêmico</a:t>
            </a:r>
            <a:r>
              <a:rPr lang="en-US" dirty="0"/>
              <a:t>: </a:t>
            </a:r>
            <a:r>
              <a:rPr lang="en-US" dirty="0" err="1"/>
              <a:t>Consistente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mantido</a:t>
            </a:r>
            <a:r>
              <a:rPr lang="en-US" dirty="0"/>
              <a:t> no </a:t>
            </a:r>
            <a:r>
              <a:rPr lang="en-US" dirty="0" err="1"/>
              <a:t>nível</a:t>
            </a:r>
            <a:r>
              <a:rPr lang="en-US" dirty="0"/>
              <a:t> de base</a:t>
            </a:r>
          </a:p>
          <a:p>
            <a:pPr marL="744220" lvl="1" indent="-287020">
              <a:spcBef>
                <a:spcPts val="0"/>
              </a:spcBef>
            </a:pPr>
            <a:r>
              <a:rPr lang="en-US" dirty="0"/>
              <a:t>Habitual, </a:t>
            </a:r>
            <a:r>
              <a:rPr lang="en-US" dirty="0" err="1"/>
              <a:t>esperado</a:t>
            </a:r>
            <a:endParaRPr lang="en-US" dirty="0"/>
          </a:p>
          <a:p>
            <a:pPr marL="287020" indent="-287020">
              <a:spcBef>
                <a:spcPts val="0"/>
              </a:spcBef>
            </a:pPr>
            <a:r>
              <a:rPr lang="en-US" b="1" dirty="0" err="1">
                <a:solidFill>
                  <a:srgbClr val="00953A"/>
                </a:solidFill>
                <a:ea typeface="+mn-lt"/>
                <a:cs typeface="+mn-lt"/>
              </a:rPr>
              <a:t>Enzoótico</a:t>
            </a:r>
            <a:r>
              <a:rPr lang="en-US" dirty="0">
                <a:ea typeface="+mn-lt"/>
                <a:cs typeface="+mn-lt"/>
              </a:rPr>
              <a:t>: </a:t>
            </a:r>
            <a:r>
              <a:rPr lang="en-US" dirty="0" err="1">
                <a:ea typeface="+mn-lt"/>
                <a:cs typeface="+mn-lt"/>
              </a:rPr>
              <a:t>equivalente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não</a:t>
            </a:r>
            <a:r>
              <a:rPr lang="en-US" dirty="0">
                <a:ea typeface="+mn-lt"/>
                <a:cs typeface="+mn-lt"/>
              </a:rPr>
              <a:t> </a:t>
            </a:r>
            <a:r>
              <a:rPr lang="en-US" dirty="0" err="1">
                <a:ea typeface="+mn-lt"/>
                <a:cs typeface="+mn-lt"/>
              </a:rPr>
              <a:t>humano</a:t>
            </a:r>
            <a:r>
              <a:rPr lang="en-US" dirty="0">
                <a:ea typeface="+mn-lt"/>
                <a:cs typeface="+mn-lt"/>
              </a:rPr>
              <a:t> de </a:t>
            </a:r>
            <a:r>
              <a:rPr lang="en-US" dirty="0" err="1">
                <a:ea typeface="+mn-lt"/>
                <a:cs typeface="+mn-lt"/>
              </a:rPr>
              <a:t>endêmico</a:t>
            </a:r>
            <a:endParaRPr lang="en-US" dirty="0"/>
          </a:p>
          <a:p>
            <a:pPr marL="287020" indent="-287020">
              <a:spcBef>
                <a:spcPts val="0"/>
              </a:spcBef>
              <a:buClr>
                <a:srgbClr val="005808"/>
              </a:buClr>
            </a:pPr>
            <a:endParaRPr lang="en-US" dirty="0">
              <a:solidFill>
                <a:schemeClr val="tx2"/>
              </a:solidFill>
            </a:endParaRPr>
          </a:p>
          <a:p>
            <a:pPr marL="287020" indent="-287020"/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Franklin Gothic Medium"/>
              </a:rPr>
              <a:t>O que é “</a:t>
            </a:r>
            <a:r>
              <a:rPr lang="en-US" dirty="0" err="1">
                <a:latin typeface="Franklin Gothic Medium"/>
              </a:rPr>
              <a:t>Endêmico</a:t>
            </a:r>
            <a:r>
              <a:rPr lang="en-US" dirty="0">
                <a:latin typeface="Franklin Gothic Medium"/>
              </a:rPr>
              <a:t>"? "</a:t>
            </a:r>
            <a:r>
              <a:rPr lang="en-US" dirty="0" err="1">
                <a:latin typeface="Franklin Gothic Medium"/>
              </a:rPr>
              <a:t>Enzoótico</a:t>
            </a:r>
            <a:r>
              <a:rPr lang="en-US" dirty="0">
                <a:latin typeface="Franklin Gothic Medium"/>
              </a:rPr>
              <a:t>"?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7086600" y="3575978"/>
            <a:ext cx="2565400" cy="2049322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prstClr val="white"/>
              </a:solidFill>
              <a:latin typeface="Calibri"/>
              <a:cs typeface="+mn-cs"/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667387" y="2991173"/>
            <a:ext cx="8382905" cy="3316363"/>
            <a:chOff x="1143386" y="3524250"/>
            <a:chExt cx="7391013" cy="2718832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597025" y="398871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597025" y="5827713"/>
              <a:ext cx="6937374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976438" y="3524250"/>
              <a:ext cx="6367461" cy="2303463"/>
            </a:xfrm>
            <a:custGeom>
              <a:avLst/>
              <a:gdLst>
                <a:gd name="T0" fmla="*/ 0 w 3216"/>
                <a:gd name="T1" fmla="*/ 1592 h 1832"/>
                <a:gd name="T2" fmla="*/ 336 w 3216"/>
                <a:gd name="T3" fmla="*/ 1448 h 1832"/>
                <a:gd name="T4" fmla="*/ 576 w 3216"/>
                <a:gd name="T5" fmla="*/ 1640 h 1832"/>
                <a:gd name="T6" fmla="*/ 912 w 3216"/>
                <a:gd name="T7" fmla="*/ 1448 h 1832"/>
                <a:gd name="T8" fmla="*/ 1104 w 3216"/>
                <a:gd name="T9" fmla="*/ 1592 h 1832"/>
                <a:gd name="T10" fmla="*/ 1248 w 3216"/>
                <a:gd name="T11" fmla="*/ 1496 h 1832"/>
                <a:gd name="T12" fmla="*/ 1536 w 3216"/>
                <a:gd name="T13" fmla="*/ 1592 h 1832"/>
                <a:gd name="T14" fmla="*/ 1776 w 3216"/>
                <a:gd name="T15" fmla="*/ 1400 h 1832"/>
                <a:gd name="T16" fmla="*/ 2016 w 3216"/>
                <a:gd name="T17" fmla="*/ 1544 h 1832"/>
                <a:gd name="T18" fmla="*/ 2352 w 3216"/>
                <a:gd name="T19" fmla="*/ 8 h 1832"/>
                <a:gd name="T20" fmla="*/ 2784 w 3216"/>
                <a:gd name="T21" fmla="*/ 1592 h 1832"/>
                <a:gd name="T22" fmla="*/ 3024 w 3216"/>
                <a:gd name="T23" fmla="*/ 1448 h 1832"/>
                <a:gd name="T24" fmla="*/ 3216 w 3216"/>
                <a:gd name="T25" fmla="*/ 1592 h 18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16"/>
                <a:gd name="T40" fmla="*/ 0 h 1832"/>
                <a:gd name="T41" fmla="*/ 3216 w 3216"/>
                <a:gd name="T42" fmla="*/ 1832 h 18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16" h="1832">
                  <a:moveTo>
                    <a:pt x="0" y="1592"/>
                  </a:moveTo>
                  <a:cubicBezTo>
                    <a:pt x="120" y="1516"/>
                    <a:pt x="240" y="1440"/>
                    <a:pt x="336" y="1448"/>
                  </a:cubicBezTo>
                  <a:cubicBezTo>
                    <a:pt x="432" y="1456"/>
                    <a:pt x="480" y="1640"/>
                    <a:pt x="576" y="1640"/>
                  </a:cubicBezTo>
                  <a:cubicBezTo>
                    <a:pt x="672" y="1640"/>
                    <a:pt x="824" y="1456"/>
                    <a:pt x="912" y="1448"/>
                  </a:cubicBezTo>
                  <a:cubicBezTo>
                    <a:pt x="1000" y="1440"/>
                    <a:pt x="1048" y="1584"/>
                    <a:pt x="1104" y="1592"/>
                  </a:cubicBezTo>
                  <a:cubicBezTo>
                    <a:pt x="1160" y="1600"/>
                    <a:pt x="1176" y="1496"/>
                    <a:pt x="1248" y="1496"/>
                  </a:cubicBezTo>
                  <a:cubicBezTo>
                    <a:pt x="1320" y="1496"/>
                    <a:pt x="1448" y="1608"/>
                    <a:pt x="1536" y="1592"/>
                  </a:cubicBezTo>
                  <a:cubicBezTo>
                    <a:pt x="1624" y="1576"/>
                    <a:pt x="1696" y="1408"/>
                    <a:pt x="1776" y="1400"/>
                  </a:cubicBezTo>
                  <a:cubicBezTo>
                    <a:pt x="1856" y="1392"/>
                    <a:pt x="1920" y="1776"/>
                    <a:pt x="2016" y="1544"/>
                  </a:cubicBezTo>
                  <a:cubicBezTo>
                    <a:pt x="2112" y="1312"/>
                    <a:pt x="2224" y="0"/>
                    <a:pt x="2352" y="8"/>
                  </a:cubicBezTo>
                  <a:cubicBezTo>
                    <a:pt x="2480" y="16"/>
                    <a:pt x="2672" y="1352"/>
                    <a:pt x="2784" y="1592"/>
                  </a:cubicBezTo>
                  <a:cubicBezTo>
                    <a:pt x="2896" y="1832"/>
                    <a:pt x="2952" y="1448"/>
                    <a:pt x="3024" y="1448"/>
                  </a:cubicBezTo>
                  <a:cubicBezTo>
                    <a:pt x="3096" y="1448"/>
                    <a:pt x="3184" y="1568"/>
                    <a:pt x="3216" y="1592"/>
                  </a:cubicBezTo>
                </a:path>
              </a:pathLst>
            </a:custGeom>
            <a:noFill/>
            <a:ln w="50800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 rot="16200000">
              <a:off x="199339" y="4518187"/>
              <a:ext cx="22574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N.º de </a:t>
              </a:r>
              <a:r>
                <a:rPr lang="en-US" dirty="0" err="1">
                  <a:latin typeface="Arial" panose="020B0604020202020204" pitchFamily="34" charset="0"/>
                  <a:cs typeface="Arial" panose="020B0604020202020204" pitchFamily="34" charset="0"/>
                </a:rPr>
                <a:t>casos</a:t>
              </a: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1692275" y="5873750"/>
              <a:ext cx="12350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en-US" dirty="0">
                  <a:latin typeface="Arial" panose="020B0604020202020204" pitchFamily="34" charset="0"/>
                  <a:cs typeface="Arial" panose="020B0604020202020204" pitchFamily="34" charset="0"/>
                </a:rPr>
                <a:t>Tempo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2736850" y="6010275"/>
              <a:ext cx="484663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12" name="Rectangle 11"/>
          <p:cNvSpPr/>
          <p:nvPr/>
        </p:nvSpPr>
        <p:spPr>
          <a:xfrm>
            <a:off x="7520106" y="2896572"/>
            <a:ext cx="3575709" cy="28702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873826" y="4290820"/>
            <a:ext cx="310611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lr>
                <a:srgbClr val="00A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A000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</a:pP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Endêmico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ou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enzoótica</a:t>
            </a:r>
            <a:endParaRPr lang="en-US" altLang="ja-JP" sz="2400" dirty="0"/>
          </a:p>
        </p:txBody>
      </p:sp>
    </p:spTree>
    <p:extLst>
      <p:ext uri="{BB962C8B-B14F-4D97-AF65-F5344CB8AC3E}">
        <p14:creationId xmlns:p14="http://schemas.microsoft.com/office/powerpoint/2010/main" val="3632388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87020" indent="-287020"/>
            <a:r>
              <a:rPr lang="en-US" b="1" dirty="0" err="1">
                <a:solidFill>
                  <a:srgbClr val="00953A"/>
                </a:solidFill>
              </a:rPr>
              <a:t>Epidemia</a:t>
            </a:r>
            <a:r>
              <a:rPr lang="en-US" dirty="0"/>
              <a:t>: </a:t>
            </a:r>
            <a:r>
              <a:rPr lang="en-US" dirty="0" err="1"/>
              <a:t>Ocorrência</a:t>
            </a:r>
            <a:r>
              <a:rPr lang="en-US" dirty="0"/>
              <a:t> de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doença</a:t>
            </a:r>
            <a:r>
              <a:rPr lang="en-US" dirty="0"/>
              <a:t> do que o </a:t>
            </a:r>
            <a:r>
              <a:rPr lang="en-US" dirty="0" err="1"/>
              <a:t>esperado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área</a:t>
            </a:r>
            <a:r>
              <a:rPr lang="en-US" dirty="0"/>
              <a:t> </a:t>
            </a:r>
            <a:r>
              <a:rPr lang="en-US" dirty="0" err="1"/>
              <a:t>geográfica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população</a:t>
            </a:r>
            <a:r>
              <a:rPr lang="en-US" dirty="0"/>
              <a:t> num </a:t>
            </a:r>
            <a:r>
              <a:rPr lang="en-US" dirty="0" err="1"/>
              <a:t>determinado</a:t>
            </a:r>
            <a:r>
              <a:rPr lang="en-US" dirty="0"/>
              <a:t> </a:t>
            </a:r>
            <a:r>
              <a:rPr lang="en-US" dirty="0" err="1"/>
              <a:t>período</a:t>
            </a:r>
            <a:r>
              <a:rPr lang="en-US" dirty="0"/>
              <a:t> de tempo</a:t>
            </a:r>
          </a:p>
          <a:p>
            <a:pPr marL="287020" indent="-287020"/>
            <a:r>
              <a:rPr lang="en-US" b="1" dirty="0" err="1">
                <a:solidFill>
                  <a:srgbClr val="00953A"/>
                </a:solidFill>
              </a:rPr>
              <a:t>Epizootia</a:t>
            </a:r>
            <a:r>
              <a:rPr lang="en-US" dirty="0"/>
              <a:t>: </a:t>
            </a:r>
            <a:r>
              <a:rPr lang="en-US" dirty="0" err="1"/>
              <a:t>Epidemia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população</a:t>
            </a:r>
            <a:r>
              <a:rPr lang="en-US" dirty="0"/>
              <a:t> animal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Franklin Gothic Medium"/>
              </a:rPr>
              <a:t>O que </a:t>
            </a:r>
            <a:r>
              <a:rPr lang="en-US" dirty="0" err="1">
                <a:latin typeface="Franklin Gothic Medium"/>
              </a:rPr>
              <a:t>é</a:t>
            </a:r>
            <a:r>
              <a:rPr lang="en-US" dirty="0">
                <a:latin typeface="Franklin Gothic Medium"/>
              </a:rPr>
              <a:t> "</a:t>
            </a:r>
            <a:r>
              <a:rPr lang="en-US" dirty="0" err="1">
                <a:latin typeface="Franklin Gothic Medium"/>
              </a:rPr>
              <a:t>Epidemia</a:t>
            </a:r>
            <a:r>
              <a:rPr lang="en-US" dirty="0">
                <a:latin typeface="Franklin Gothic Medium"/>
              </a:rPr>
              <a:t>"? "</a:t>
            </a:r>
            <a:r>
              <a:rPr lang="en-US" dirty="0" err="1">
                <a:latin typeface="Franklin Gothic Medium"/>
              </a:rPr>
              <a:t>Epizootia</a:t>
            </a:r>
            <a:r>
              <a:rPr lang="en-US" dirty="0">
                <a:latin typeface="Franklin Gothic Medium"/>
              </a:rPr>
              <a:t>"?</a:t>
            </a:r>
            <a:endParaRPr lang="en-US" dirty="0">
              <a:solidFill>
                <a:schemeClr val="tx2"/>
              </a:solidFill>
            </a:endParaRPr>
          </a:p>
        </p:txBody>
      </p:sp>
      <p:grpSp>
        <p:nvGrpSpPr>
          <p:cNvPr id="5" name="Group 2"/>
          <p:cNvGrpSpPr>
            <a:grpSpLocks/>
          </p:cNvGrpSpPr>
          <p:nvPr/>
        </p:nvGrpSpPr>
        <p:grpSpPr bwMode="auto">
          <a:xfrm>
            <a:off x="2098146" y="3633882"/>
            <a:ext cx="7391013" cy="2718832"/>
            <a:chOff x="1143386" y="3524250"/>
            <a:chExt cx="7391013" cy="2718832"/>
          </a:xfrm>
        </p:grpSpPr>
        <p:sp>
          <p:nvSpPr>
            <p:cNvPr id="6" name="Line 5"/>
            <p:cNvSpPr>
              <a:spLocks noChangeShapeType="1"/>
            </p:cNvSpPr>
            <p:nvPr/>
          </p:nvSpPr>
          <p:spPr bwMode="auto">
            <a:xfrm>
              <a:off x="1597025" y="3988710"/>
              <a:ext cx="0" cy="18288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1597025" y="5827713"/>
              <a:ext cx="6937374" cy="158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1976438" y="3524250"/>
              <a:ext cx="6367461" cy="2303463"/>
            </a:xfrm>
            <a:custGeom>
              <a:avLst/>
              <a:gdLst>
                <a:gd name="T0" fmla="*/ 0 w 3216"/>
                <a:gd name="T1" fmla="*/ 1592 h 1832"/>
                <a:gd name="T2" fmla="*/ 336 w 3216"/>
                <a:gd name="T3" fmla="*/ 1448 h 1832"/>
                <a:gd name="T4" fmla="*/ 576 w 3216"/>
                <a:gd name="T5" fmla="*/ 1640 h 1832"/>
                <a:gd name="T6" fmla="*/ 912 w 3216"/>
                <a:gd name="T7" fmla="*/ 1448 h 1832"/>
                <a:gd name="T8" fmla="*/ 1104 w 3216"/>
                <a:gd name="T9" fmla="*/ 1592 h 1832"/>
                <a:gd name="T10" fmla="*/ 1248 w 3216"/>
                <a:gd name="T11" fmla="*/ 1496 h 1832"/>
                <a:gd name="T12" fmla="*/ 1536 w 3216"/>
                <a:gd name="T13" fmla="*/ 1592 h 1832"/>
                <a:gd name="T14" fmla="*/ 1776 w 3216"/>
                <a:gd name="T15" fmla="*/ 1400 h 1832"/>
                <a:gd name="T16" fmla="*/ 2016 w 3216"/>
                <a:gd name="T17" fmla="*/ 1544 h 1832"/>
                <a:gd name="T18" fmla="*/ 2352 w 3216"/>
                <a:gd name="T19" fmla="*/ 8 h 1832"/>
                <a:gd name="T20" fmla="*/ 2784 w 3216"/>
                <a:gd name="T21" fmla="*/ 1592 h 1832"/>
                <a:gd name="T22" fmla="*/ 3024 w 3216"/>
                <a:gd name="T23" fmla="*/ 1448 h 1832"/>
                <a:gd name="T24" fmla="*/ 3216 w 3216"/>
                <a:gd name="T25" fmla="*/ 1592 h 183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216"/>
                <a:gd name="T40" fmla="*/ 0 h 1832"/>
                <a:gd name="T41" fmla="*/ 3216 w 3216"/>
                <a:gd name="T42" fmla="*/ 1832 h 183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216" h="1832">
                  <a:moveTo>
                    <a:pt x="0" y="1592"/>
                  </a:moveTo>
                  <a:cubicBezTo>
                    <a:pt x="120" y="1516"/>
                    <a:pt x="240" y="1440"/>
                    <a:pt x="336" y="1448"/>
                  </a:cubicBezTo>
                  <a:cubicBezTo>
                    <a:pt x="432" y="1456"/>
                    <a:pt x="480" y="1640"/>
                    <a:pt x="576" y="1640"/>
                  </a:cubicBezTo>
                  <a:cubicBezTo>
                    <a:pt x="672" y="1640"/>
                    <a:pt x="824" y="1456"/>
                    <a:pt x="912" y="1448"/>
                  </a:cubicBezTo>
                  <a:cubicBezTo>
                    <a:pt x="1000" y="1440"/>
                    <a:pt x="1048" y="1584"/>
                    <a:pt x="1104" y="1592"/>
                  </a:cubicBezTo>
                  <a:cubicBezTo>
                    <a:pt x="1160" y="1600"/>
                    <a:pt x="1176" y="1496"/>
                    <a:pt x="1248" y="1496"/>
                  </a:cubicBezTo>
                  <a:cubicBezTo>
                    <a:pt x="1320" y="1496"/>
                    <a:pt x="1448" y="1608"/>
                    <a:pt x="1536" y="1592"/>
                  </a:cubicBezTo>
                  <a:cubicBezTo>
                    <a:pt x="1624" y="1576"/>
                    <a:pt x="1696" y="1408"/>
                    <a:pt x="1776" y="1400"/>
                  </a:cubicBezTo>
                  <a:cubicBezTo>
                    <a:pt x="1856" y="1392"/>
                    <a:pt x="1920" y="1776"/>
                    <a:pt x="2016" y="1544"/>
                  </a:cubicBezTo>
                  <a:cubicBezTo>
                    <a:pt x="2112" y="1312"/>
                    <a:pt x="2224" y="0"/>
                    <a:pt x="2352" y="8"/>
                  </a:cubicBezTo>
                  <a:cubicBezTo>
                    <a:pt x="2480" y="16"/>
                    <a:pt x="2672" y="1352"/>
                    <a:pt x="2784" y="1592"/>
                  </a:cubicBezTo>
                  <a:cubicBezTo>
                    <a:pt x="2896" y="1832"/>
                    <a:pt x="2952" y="1448"/>
                    <a:pt x="3024" y="1448"/>
                  </a:cubicBezTo>
                  <a:cubicBezTo>
                    <a:pt x="3096" y="1448"/>
                    <a:pt x="3184" y="1568"/>
                    <a:pt x="3216" y="1592"/>
                  </a:cubicBezTo>
                </a:path>
              </a:pathLst>
            </a:custGeom>
            <a:noFill/>
            <a:ln w="50800">
              <a:solidFill>
                <a:srgbClr val="0066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 rot="16200000">
              <a:off x="199339" y="4518187"/>
              <a:ext cx="225742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eaLnBrk="0" hangingPunct="0">
                <a:spcBef>
                  <a:spcPct val="50000"/>
                </a:spcBef>
                <a:defRPr/>
              </a:pPr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N.º de casos 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1692275" y="5873750"/>
              <a:ext cx="1235075" cy="369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  <a:defRPr/>
              </a:pPr>
              <a:r>
                <a:rPr lang="en-US">
                  <a:latin typeface="Arial" panose="020B0604020202020204" pitchFamily="34" charset="0"/>
                  <a:cs typeface="Arial" panose="020B0604020202020204" pitchFamily="34" charset="0"/>
                </a:rPr>
                <a:t>Tempo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>
              <a:off x="2736850" y="6010275"/>
              <a:ext cx="4846637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pPr>
                <a:defRPr/>
              </a:pPr>
              <a:endParaRPr lang="en-US">
                <a:latin typeface="+mn-lt"/>
                <a:ea typeface="+mn-ea"/>
              </a:endParaRPr>
            </a:p>
          </p:txBody>
        </p:sp>
      </p:grp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3123874" y="4345034"/>
            <a:ext cx="301575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lr>
                <a:srgbClr val="00A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A000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</a:pP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Endémico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ou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enzoótica</a:t>
            </a:r>
            <a:endParaRPr lang="en-US" altLang="ja-JP" sz="2400" dirty="0"/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auto">
          <a:xfrm>
            <a:off x="8288866" y="3350333"/>
            <a:ext cx="213048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>
            <a:spAutoFit/>
          </a:bodyPr>
          <a:lstStyle>
            <a:lvl1pPr eaLnBrk="0" hangingPunct="0">
              <a:spcBef>
                <a:spcPct val="20000"/>
              </a:spcBef>
              <a:buClr>
                <a:srgbClr val="00A000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A000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A000"/>
              </a:buClr>
              <a:buChar char="•"/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2"/>
              </a:buClr>
              <a:buFont typeface="Arial" charset="0"/>
              <a:buChar char="–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ClrTx/>
              <a:buNone/>
            </a:pP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Surto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, </a:t>
            </a: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epidemia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 </a:t>
            </a:r>
            <a:br>
              <a:rPr lang="en-US" altLang="ja-JP" sz="2400" dirty="0">
                <a:latin typeface="Arial"/>
                <a:ea typeface="ＭＳ Ｐゴシック"/>
                <a:cs typeface="Arial"/>
              </a:rPr>
            </a:b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ou</a:t>
            </a:r>
            <a:r>
              <a:rPr lang="en-US" altLang="ja-JP" sz="2400" dirty="0">
                <a:latin typeface="Arial"/>
                <a:ea typeface="ＭＳ Ｐゴシック"/>
                <a:cs typeface="Arial"/>
              </a:rPr>
              <a:t> </a:t>
            </a:r>
            <a:r>
              <a:rPr lang="en-US" altLang="ja-JP" sz="2400" dirty="0" err="1">
                <a:latin typeface="Arial"/>
                <a:ea typeface="ＭＳ Ｐゴシック"/>
                <a:cs typeface="Arial"/>
              </a:rPr>
              <a:t>Epizootia</a:t>
            </a:r>
            <a:endParaRPr lang="en-US" altLang="ja-JP" sz="2400" dirty="0">
              <a:latin typeface="Arial"/>
              <a:ea typeface="ＭＳ Ｐゴシック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6374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7B831-7E62-CD33-2491-F1845DE037D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No final </a:t>
            </a:r>
            <a:r>
              <a:rPr lang="en-US" b="1" dirty="0" err="1"/>
              <a:t>desta</a:t>
            </a:r>
            <a:r>
              <a:rPr lang="en-US" b="1" dirty="0"/>
              <a:t> </a:t>
            </a:r>
            <a:r>
              <a:rPr lang="en-US" b="1" dirty="0" err="1"/>
              <a:t>lição</a:t>
            </a:r>
            <a:r>
              <a:rPr lang="en-US" b="1" dirty="0"/>
              <a:t>, </a:t>
            </a:r>
            <a:r>
              <a:rPr lang="en-US" b="1" dirty="0" err="1"/>
              <a:t>será</a:t>
            </a:r>
            <a:r>
              <a:rPr lang="en-US" b="1" dirty="0"/>
              <a:t> </a:t>
            </a:r>
            <a:r>
              <a:rPr lang="en-US" b="1" dirty="0" err="1"/>
              <a:t>capaz</a:t>
            </a:r>
            <a:r>
              <a:rPr lang="en-US" b="1" dirty="0"/>
              <a:t> de: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Descrever e </a:t>
            </a:r>
            <a:r>
              <a:rPr lang="en-US" b="0" dirty="0" err="1"/>
              <a:t>interpretar</a:t>
            </a:r>
            <a:r>
              <a:rPr lang="en-US" b="0" dirty="0"/>
              <a:t> dados </a:t>
            </a:r>
            <a:r>
              <a:rPr lang="en-US" b="0" dirty="0" err="1"/>
              <a:t>resumidos</a:t>
            </a:r>
            <a:endParaRPr lang="en-US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/>
              <a:t>Descrever a </a:t>
            </a:r>
            <a:r>
              <a:rPr lang="en-US" b="0" dirty="0" err="1"/>
              <a:t>utilização</a:t>
            </a:r>
            <a:r>
              <a:rPr lang="en-US" b="0" dirty="0"/>
              <a:t> de </a:t>
            </a:r>
            <a:r>
              <a:rPr lang="en-US" b="0" dirty="0" err="1"/>
              <a:t>limiares</a:t>
            </a:r>
            <a:r>
              <a:rPr lang="en-US" b="0" dirty="0"/>
              <a:t> na </a:t>
            </a:r>
            <a:r>
              <a:rPr lang="en-US" b="0" dirty="0" err="1"/>
              <a:t>análise</a:t>
            </a:r>
            <a:r>
              <a:rPr lang="en-US" b="0" dirty="0"/>
              <a:t> de dados </a:t>
            </a:r>
            <a:br>
              <a:rPr lang="en-US" b="0" dirty="0"/>
            </a:br>
            <a:r>
              <a:rPr lang="en-US" b="0" dirty="0"/>
              <a:t>de </a:t>
            </a:r>
            <a:r>
              <a:rPr lang="en-US" b="0" dirty="0" err="1"/>
              <a:t>vigilância</a:t>
            </a:r>
            <a:endParaRPr lang="en-US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err="1"/>
              <a:t>Examinar</a:t>
            </a:r>
            <a:r>
              <a:rPr lang="en-US" b="0" dirty="0"/>
              <a:t> as </a:t>
            </a:r>
            <a:r>
              <a:rPr lang="en-US" b="0" dirty="0" err="1"/>
              <a:t>possíveis</a:t>
            </a:r>
            <a:r>
              <a:rPr lang="en-US" b="0" dirty="0"/>
              <a:t> </a:t>
            </a:r>
            <a:r>
              <a:rPr lang="en-US" b="0" dirty="0" err="1"/>
              <a:t>razões</a:t>
            </a:r>
            <a:r>
              <a:rPr lang="en-US" b="0" dirty="0"/>
              <a:t> para um </a:t>
            </a:r>
            <a:r>
              <a:rPr lang="en-US" b="0" dirty="0" err="1"/>
              <a:t>aumento</a:t>
            </a:r>
            <a:r>
              <a:rPr lang="en-US" b="0" dirty="0"/>
              <a:t> </a:t>
            </a:r>
            <a:r>
              <a:rPr lang="en-US" b="0" dirty="0" err="1"/>
              <a:t>observado</a:t>
            </a:r>
            <a:r>
              <a:rPr lang="en-US" b="0" dirty="0"/>
              <a:t> </a:t>
            </a:r>
            <a:r>
              <a:rPr lang="en-US" b="0" dirty="0" err="1"/>
              <a:t>nos</a:t>
            </a:r>
            <a:r>
              <a:rPr lang="en-US" b="0" dirty="0"/>
              <a:t> </a:t>
            </a:r>
            <a:r>
              <a:rPr lang="en-US" b="0" dirty="0" err="1"/>
              <a:t>casos</a:t>
            </a:r>
            <a:r>
              <a:rPr lang="en-US" b="0" dirty="0"/>
              <a:t> </a:t>
            </a:r>
            <a:r>
              <a:rPr lang="en-US" b="0" dirty="0" err="1"/>
              <a:t>notificados</a:t>
            </a:r>
            <a:endParaRPr lang="en-US" b="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b="0" dirty="0" err="1"/>
              <a:t>Aplicar</a:t>
            </a:r>
            <a:r>
              <a:rPr lang="en-US" b="0" dirty="0"/>
              <a:t> </a:t>
            </a:r>
            <a:r>
              <a:rPr lang="en-US" b="0" dirty="0" err="1"/>
              <a:t>os</a:t>
            </a:r>
            <a:r>
              <a:rPr lang="en-US" b="0" dirty="0"/>
              <a:t> </a:t>
            </a:r>
            <a:r>
              <a:rPr lang="en-US" b="0" dirty="0" err="1"/>
              <a:t>conceitos</a:t>
            </a:r>
            <a:r>
              <a:rPr lang="en-US" b="0" dirty="0"/>
              <a:t> de </a:t>
            </a:r>
            <a:r>
              <a:rPr lang="en-US" b="0" i="0" dirty="0">
                <a:effectLst/>
              </a:rPr>
              <a:t>Uma Só </a:t>
            </a:r>
            <a:r>
              <a:rPr lang="en-US" b="0" i="0" dirty="0" err="1">
                <a:effectLst/>
              </a:rPr>
              <a:t>Saúde</a:t>
            </a:r>
            <a:r>
              <a:rPr lang="en-US" b="0" i="0" dirty="0">
                <a:effectLst/>
              </a:rPr>
              <a:t> </a:t>
            </a:r>
            <a:r>
              <a:rPr lang="en-US" b="0" dirty="0"/>
              <a:t>na </a:t>
            </a:r>
            <a:r>
              <a:rPr lang="en-US" b="0" dirty="0" err="1"/>
              <a:t>interpretação</a:t>
            </a:r>
            <a:r>
              <a:rPr lang="en-US" b="0" dirty="0"/>
              <a:t> de dados </a:t>
            </a:r>
            <a:r>
              <a:rPr lang="en-US" b="0" dirty="0" err="1"/>
              <a:t>humanos</a:t>
            </a:r>
            <a:r>
              <a:rPr lang="en-US" b="0" dirty="0"/>
              <a:t>, </a:t>
            </a:r>
            <a:r>
              <a:rPr lang="en-US" b="0" dirty="0" err="1"/>
              <a:t>animais</a:t>
            </a:r>
            <a:r>
              <a:rPr lang="en-US" b="0" dirty="0"/>
              <a:t> e </a:t>
            </a:r>
            <a:r>
              <a:rPr lang="en-US" b="0" dirty="0" err="1"/>
              <a:t>ambientais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24578244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Observado</a:t>
            </a:r>
            <a:r>
              <a:rPr lang="en-US" dirty="0"/>
              <a:t>: Descrever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E5113A3-A06D-3A6C-4E09-6C36798C41C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3063" y="6474136"/>
            <a:ext cx="6085484" cy="191357"/>
          </a:xfrm>
        </p:spPr>
        <p:txBody>
          <a:bodyPr/>
          <a:lstStyle/>
          <a:p>
            <a:r>
              <a:rPr lang="en-US" sz="1200" dirty="0">
                <a:hlinkClick r:id="rId3"/>
              </a:rPr>
              <a:t>http://gis.cdc.gov/grasp/fluview/mortality.html </a:t>
            </a:r>
            <a:r>
              <a:rPr lang="en-US" sz="1200" dirty="0" err="1"/>
              <a:t>Acedido</a:t>
            </a:r>
            <a:r>
              <a:rPr lang="en-US" sz="1200" dirty="0"/>
              <a:t> </a:t>
            </a:r>
            <a:r>
              <a:rPr lang="en-US" sz="1200" dirty="0" err="1"/>
              <a:t>em</a:t>
            </a:r>
            <a:r>
              <a:rPr lang="en-US" sz="1200" dirty="0"/>
              <a:t> 17 de </a:t>
            </a:r>
            <a:r>
              <a:rPr lang="en-US" dirty="0" err="1"/>
              <a:t>J</a:t>
            </a:r>
            <a:r>
              <a:rPr lang="en-US" sz="1200" dirty="0" err="1"/>
              <a:t>ulho</a:t>
            </a:r>
            <a:r>
              <a:rPr lang="en-US" sz="1200" dirty="0"/>
              <a:t> de 2018</a:t>
            </a:r>
          </a:p>
          <a:p>
            <a:endParaRPr lang="en-US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9344771"/>
              </p:ext>
            </p:extLst>
          </p:nvPr>
        </p:nvGraphicFramePr>
        <p:xfrm>
          <a:off x="1791346" y="1835906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8E072365-3529-5264-525F-51C3EC2BC8CE}"/>
              </a:ext>
            </a:extLst>
          </p:cNvPr>
          <p:cNvSpPr txBox="1"/>
          <p:nvPr/>
        </p:nvSpPr>
        <p:spPr>
          <a:xfrm>
            <a:off x="9332352" y="4296609"/>
            <a:ext cx="17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2015-2016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E92B8E0-3104-EC32-48FF-F88A93B30213}"/>
              </a:ext>
            </a:extLst>
          </p:cNvPr>
          <p:cNvSpPr txBox="1">
            <a:spLocks/>
          </p:cNvSpPr>
          <p:nvPr/>
        </p:nvSpPr>
        <p:spPr>
          <a:xfrm>
            <a:off x="2209800" y="1405824"/>
            <a:ext cx="8667103" cy="4761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000" b="1" kern="0" dirty="0"/>
              <a:t>Percentual de </a:t>
            </a:r>
            <a:r>
              <a:rPr lang="en-US" altLang="en-US" sz="2000" b="1" kern="0" dirty="0" err="1"/>
              <a:t>mortes</a:t>
            </a:r>
            <a:r>
              <a:rPr lang="en-US" altLang="en-US" sz="2000" b="1" kern="0" dirty="0"/>
              <a:t> </a:t>
            </a:r>
            <a:r>
              <a:rPr lang="en-US" altLang="en-US" sz="2000" b="1" kern="0" dirty="0" err="1"/>
              <a:t>devidas</a:t>
            </a:r>
            <a:r>
              <a:rPr lang="en-US" altLang="en-US" sz="2000" b="1" kern="0" dirty="0"/>
              <a:t> a pneumonia e gripe, EUA, 2015-2016</a:t>
            </a:r>
            <a:endParaRPr lang="en-US" sz="2000" b="1" kern="0" dirty="0"/>
          </a:p>
        </p:txBody>
      </p:sp>
    </p:spTree>
    <p:extLst>
      <p:ext uri="{BB962C8B-B14F-4D97-AF65-F5344CB8AC3E}">
        <p14:creationId xmlns:p14="http://schemas.microsoft.com/office/powerpoint/2010/main" val="16939801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3384662"/>
              </p:ext>
            </p:extLst>
          </p:nvPr>
        </p:nvGraphicFramePr>
        <p:xfrm>
          <a:off x="2209800" y="1829919"/>
          <a:ext cx="77724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</a:t>
            </a:r>
            <a:r>
              <a:rPr lang="en-US" dirty="0"/>
              <a:t> o </a:t>
            </a:r>
            <a:r>
              <a:rPr lang="en-US" dirty="0" err="1"/>
              <a:t>observado</a:t>
            </a:r>
            <a:r>
              <a:rPr lang="en-US" dirty="0"/>
              <a:t> com o </a:t>
            </a:r>
            <a:r>
              <a:rPr lang="en-US" dirty="0" err="1"/>
              <a:t>esperado</a:t>
            </a:r>
            <a:r>
              <a:rPr lang="en-US" dirty="0"/>
              <a:t> </a:t>
            </a:r>
          </a:p>
        </p:txBody>
      </p:sp>
      <p:sp>
        <p:nvSpPr>
          <p:cNvPr id="7" name="Text Placeholder 6"/>
          <p:cNvSpPr txBox="1">
            <a:spLocks/>
          </p:cNvSpPr>
          <p:nvPr/>
        </p:nvSpPr>
        <p:spPr bwMode="auto">
          <a:xfrm>
            <a:off x="1940442" y="6437976"/>
            <a:ext cx="7640638" cy="334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a16="http://schemas.microsoft.com/office/drawing/2014/main" xmlns:c="http://schemas.openxmlformats.org/drawingml/2006/chart" xmlns:p14="http://schemas.microsoft.com/office/powerpoint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a16="http://schemas.microsoft.com/office/drawing/2014/main" xmlns:c="http://schemas.openxmlformats.org/drawingml/2006/chart" xmlns:p14="http://schemas.microsoft.com/office/powerpoint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en-US" sz="1200" kern="0" dirty="0">
                <a:hlinkClick r:id="rId4"/>
              </a:rPr>
              <a:t>http://gis.cdc.gov/grasp/fluview/mortality.html </a:t>
            </a:r>
            <a:r>
              <a:rPr lang="en-US" sz="1200" kern="0" dirty="0" err="1"/>
              <a:t>Acedido</a:t>
            </a:r>
            <a:r>
              <a:rPr lang="en-US" sz="1200" kern="0" dirty="0"/>
              <a:t> </a:t>
            </a:r>
            <a:r>
              <a:rPr lang="en-US" sz="1200" kern="0" dirty="0" err="1"/>
              <a:t>em</a:t>
            </a:r>
            <a:r>
              <a:rPr lang="en-US" sz="1200" kern="0" dirty="0"/>
              <a:t> 17 de </a:t>
            </a:r>
            <a:r>
              <a:rPr lang="en-US" sz="1200" kern="0" dirty="0" err="1"/>
              <a:t>Julho</a:t>
            </a:r>
            <a:r>
              <a:rPr lang="en-US" sz="1200" kern="0" dirty="0"/>
              <a:t> de 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0047CE-9E42-6B82-A8A0-40C9E6B57B39}"/>
              </a:ext>
            </a:extLst>
          </p:cNvPr>
          <p:cNvSpPr txBox="1"/>
          <p:nvPr/>
        </p:nvSpPr>
        <p:spPr>
          <a:xfrm>
            <a:off x="9708276" y="4356522"/>
            <a:ext cx="17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2015-2016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BF07E4-0C64-6E72-3C9A-3D1B6D43DC05}"/>
              </a:ext>
            </a:extLst>
          </p:cNvPr>
          <p:cNvSpPr txBox="1"/>
          <p:nvPr/>
        </p:nvSpPr>
        <p:spPr>
          <a:xfrm>
            <a:off x="3413988" y="2305032"/>
            <a:ext cx="17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2014-2015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870A73C-352F-432F-A657-4FAADC68C96D}"/>
              </a:ext>
            </a:extLst>
          </p:cNvPr>
          <p:cNvSpPr txBox="1"/>
          <p:nvPr/>
        </p:nvSpPr>
        <p:spPr>
          <a:xfrm>
            <a:off x="7812110" y="3818863"/>
            <a:ext cx="17702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65A4"/>
                </a:solidFill>
              </a:rPr>
              <a:t>2013-2014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66402EE-C153-D022-7068-66F9BF11531E}"/>
              </a:ext>
            </a:extLst>
          </p:cNvPr>
          <p:cNvSpPr txBox="1">
            <a:spLocks/>
          </p:cNvSpPr>
          <p:nvPr/>
        </p:nvSpPr>
        <p:spPr>
          <a:xfrm>
            <a:off x="2209800" y="1405824"/>
            <a:ext cx="8667103" cy="4761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000" b="1" kern="0" dirty="0"/>
              <a:t>Percentual de </a:t>
            </a:r>
            <a:r>
              <a:rPr lang="en-US" altLang="en-US" sz="2000" b="1" kern="0" dirty="0" err="1"/>
              <a:t>mortes</a:t>
            </a:r>
            <a:r>
              <a:rPr lang="en-US" altLang="en-US" sz="2000" b="1" kern="0" dirty="0"/>
              <a:t> </a:t>
            </a:r>
            <a:r>
              <a:rPr lang="en-US" altLang="en-US" sz="2000" b="1" kern="0" dirty="0" err="1"/>
              <a:t>devidas</a:t>
            </a:r>
            <a:r>
              <a:rPr lang="en-US" altLang="en-US" sz="2000" b="1" kern="0" dirty="0"/>
              <a:t> a pneumonia e gripe, EUA, 2015-2016</a:t>
            </a:r>
            <a:endParaRPr lang="en-US" sz="2000" b="1" kern="0" dirty="0"/>
          </a:p>
        </p:txBody>
      </p:sp>
    </p:spTree>
    <p:extLst>
      <p:ext uri="{BB962C8B-B14F-4D97-AF65-F5344CB8AC3E}">
        <p14:creationId xmlns:p14="http://schemas.microsoft.com/office/powerpoint/2010/main" val="11680134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Comparar</a:t>
            </a:r>
            <a:r>
              <a:rPr lang="en-US" dirty="0"/>
              <a:t> o </a:t>
            </a:r>
            <a:r>
              <a:rPr lang="en-US" dirty="0" err="1"/>
              <a:t>observado</a:t>
            </a:r>
            <a:r>
              <a:rPr lang="en-US" dirty="0"/>
              <a:t> com o </a:t>
            </a:r>
            <a:r>
              <a:rPr lang="en-US" dirty="0" err="1"/>
              <a:t>previsto</a:t>
            </a:r>
            <a:endParaRPr lang="en-US" dirty="0"/>
          </a:p>
        </p:txBody>
      </p:sp>
      <p:pic>
        <p:nvPicPr>
          <p:cNvPr id="5" name="Picture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4760" y="2247545"/>
            <a:ext cx="7873999" cy="422755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8864" y="2800365"/>
            <a:ext cx="1435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2000" b="1">
                <a:latin typeface="Arial" panose="020B0604020202020204" pitchFamily="34" charset="0"/>
              </a:rPr>
              <a:t>2015-2016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6381888" y="2496314"/>
            <a:ext cx="0" cy="3260784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6"/>
          <p:cNvSpPr txBox="1">
            <a:spLocks/>
          </p:cNvSpPr>
          <p:nvPr/>
        </p:nvSpPr>
        <p:spPr>
          <a:xfrm>
            <a:off x="3043225" y="6433768"/>
            <a:ext cx="6546522" cy="210714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r">
              <a:buNone/>
              <a:defRPr/>
            </a:pPr>
            <a:r>
              <a:rPr lang="en-US" sz="1200" dirty="0">
                <a:hlinkClick r:id="rId4"/>
              </a:rPr>
              <a:t>cdc.gov/flu/weekly/weeklyarchives2017-2018/Week28.htm </a:t>
            </a:r>
            <a:r>
              <a:rPr lang="en-US" sz="1200" kern="0" dirty="0" err="1">
                <a:cs typeface="Times New Roman"/>
              </a:rPr>
              <a:t>Acedido</a:t>
            </a:r>
            <a:r>
              <a:rPr lang="en-US" sz="1200" kern="0" dirty="0">
                <a:cs typeface="Times New Roman"/>
              </a:rPr>
              <a:t> </a:t>
            </a:r>
            <a:r>
              <a:rPr lang="en-US" sz="1200" kern="0" dirty="0" err="1">
                <a:cs typeface="Times New Roman"/>
              </a:rPr>
              <a:t>em</a:t>
            </a:r>
            <a:r>
              <a:rPr lang="en-US" sz="1200" kern="0" dirty="0">
                <a:cs typeface="Times New Roman"/>
              </a:rPr>
              <a:t> 17 de </a:t>
            </a:r>
            <a:r>
              <a:rPr lang="en-US" sz="1200" kern="0" dirty="0" err="1">
                <a:cs typeface="Times New Roman"/>
              </a:rPr>
              <a:t>Julho</a:t>
            </a:r>
            <a:r>
              <a:rPr lang="en-US" sz="1200" kern="0" dirty="0">
                <a:cs typeface="Times New Roman"/>
              </a:rPr>
              <a:t> de 2018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181B709-84E1-4EA6-A637-5D6BD7C287F4}"/>
              </a:ext>
            </a:extLst>
          </p:cNvPr>
          <p:cNvSpPr txBox="1"/>
          <p:nvPr/>
        </p:nvSpPr>
        <p:spPr>
          <a:xfrm>
            <a:off x="3980201" y="6114034"/>
            <a:ext cx="35006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  <a:latin typeface="Arial"/>
                <a:cs typeface="Times New Roman"/>
              </a:rPr>
              <a:t>Semana </a:t>
            </a:r>
            <a:r>
              <a:rPr lang="en-US" dirty="0" err="1">
                <a:solidFill>
                  <a:srgbClr val="000000"/>
                </a:solidFill>
                <a:latin typeface="Arial"/>
                <a:cs typeface="Times New Roman"/>
              </a:rPr>
              <a:t>Epidemiológica</a:t>
            </a:r>
            <a:endParaRPr lang="en-US" dirty="0">
              <a:solidFill>
                <a:srgbClr val="000000"/>
              </a:solidFill>
              <a:latin typeface="Arial"/>
              <a:cs typeface="Times New Roman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5FD2616-6DBE-4A8B-AD6D-895E6BFFD364}"/>
              </a:ext>
            </a:extLst>
          </p:cNvPr>
          <p:cNvSpPr/>
          <p:nvPr/>
        </p:nvSpPr>
        <p:spPr bwMode="auto">
          <a:xfrm>
            <a:off x="1913955" y="3200475"/>
            <a:ext cx="130805" cy="348557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endParaRPr lang="en-US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A5F416D-BD18-4773-9121-5F38CA0EC9FE}"/>
              </a:ext>
            </a:extLst>
          </p:cNvPr>
          <p:cNvSpPr txBox="1"/>
          <p:nvPr/>
        </p:nvSpPr>
        <p:spPr>
          <a:xfrm rot="16200000">
            <a:off x="563385" y="3617922"/>
            <a:ext cx="317305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>
                <a:solidFill>
                  <a:srgbClr val="000000"/>
                </a:solidFill>
                <a:latin typeface="Arial"/>
                <a:cs typeface="Times New Roman"/>
              </a:rPr>
              <a:t>% de mortes</a:t>
            </a:r>
            <a:endParaRPr lang="en-US" strike="sngStrike">
              <a:solidFill>
                <a:srgbClr val="000000"/>
              </a:solidFill>
              <a:latin typeface="Arial"/>
              <a:cs typeface="Times New Roman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D3EB68-E699-4AB5-8403-97D81E1075D0}"/>
              </a:ext>
            </a:extLst>
          </p:cNvPr>
          <p:cNvSpPr txBox="1"/>
          <p:nvPr/>
        </p:nvSpPr>
        <p:spPr>
          <a:xfrm>
            <a:off x="3064166" y="2977264"/>
            <a:ext cx="1385107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err="1">
                <a:solidFill>
                  <a:srgbClr val="000000"/>
                </a:solidFill>
                <a:latin typeface="Arial"/>
                <a:cs typeface="Times New Roman"/>
              </a:rPr>
              <a:t>Limiar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Times New Roman"/>
              </a:rPr>
              <a:t>epidêmico</a:t>
            </a:r>
            <a:endParaRPr lang="en-US" sz="2000" dirty="0">
              <a:solidFill>
                <a:srgbClr val="000000"/>
              </a:solidFill>
              <a:latin typeface="Arial"/>
              <a:cs typeface="Times New Roman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4990399" y="2487218"/>
            <a:ext cx="0" cy="3260784"/>
          </a:xfrm>
          <a:prstGeom prst="line">
            <a:avLst/>
          </a:prstGeom>
          <a:ln w="38100"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3BC7E68-F87C-43B0-B878-89CAE4BA49D4}"/>
              </a:ext>
            </a:extLst>
          </p:cNvPr>
          <p:cNvSpPr txBox="1"/>
          <p:nvPr/>
        </p:nvSpPr>
        <p:spPr>
          <a:xfrm>
            <a:off x="4017796" y="5188235"/>
            <a:ext cx="2298690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rgbClr val="000000"/>
                </a:solidFill>
                <a:latin typeface="Arial"/>
                <a:cs typeface="Times New Roman"/>
              </a:rPr>
              <a:t>Base de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Times New Roman"/>
              </a:rPr>
              <a:t>referência</a:t>
            </a:r>
            <a:r>
              <a:rPr lang="en-US" sz="2000" dirty="0">
                <a:solidFill>
                  <a:srgbClr val="000000"/>
                </a:solidFill>
                <a:latin typeface="Arial"/>
                <a:cs typeface="Times New Roman"/>
              </a:rPr>
              <a:t> </a:t>
            </a:r>
            <a:r>
              <a:rPr lang="en-US" sz="2000" dirty="0" err="1">
                <a:solidFill>
                  <a:srgbClr val="000000"/>
                </a:solidFill>
                <a:latin typeface="Arial"/>
                <a:cs typeface="Times New Roman"/>
              </a:rPr>
              <a:t>sazonal</a:t>
            </a:r>
            <a:endParaRPr lang="en-US" sz="2000" dirty="0">
              <a:solidFill>
                <a:srgbClr val="000000"/>
              </a:solidFill>
              <a:latin typeface="Arial"/>
              <a:cs typeface="Times New Roman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6A54890-0DB8-A0BE-8AEB-76E5519F1966}"/>
              </a:ext>
            </a:extLst>
          </p:cNvPr>
          <p:cNvCxnSpPr>
            <a:cxnSpLocks/>
          </p:cNvCxnSpPr>
          <p:nvPr/>
        </p:nvCxnSpPr>
        <p:spPr>
          <a:xfrm flipH="1" flipV="1">
            <a:off x="4573802" y="4251017"/>
            <a:ext cx="299533" cy="106408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8836389C-ED79-8330-5502-C3C079F16026}"/>
              </a:ext>
            </a:extLst>
          </p:cNvPr>
          <p:cNvCxnSpPr>
            <a:cxnSpLocks/>
          </p:cNvCxnSpPr>
          <p:nvPr/>
        </p:nvCxnSpPr>
        <p:spPr>
          <a:xfrm>
            <a:off x="3726069" y="3685150"/>
            <a:ext cx="501870" cy="787963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D2DDD3DD-8183-C70F-2007-D02E559699F0}"/>
              </a:ext>
            </a:extLst>
          </p:cNvPr>
          <p:cNvSpPr txBox="1">
            <a:spLocks/>
          </p:cNvSpPr>
          <p:nvPr/>
        </p:nvSpPr>
        <p:spPr>
          <a:xfrm>
            <a:off x="2209800" y="1405824"/>
            <a:ext cx="8667103" cy="47611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2000" b="1" kern="0" dirty="0"/>
              <a:t>Percentual de </a:t>
            </a:r>
            <a:r>
              <a:rPr lang="en-US" altLang="en-US" sz="2000" b="1" kern="0" dirty="0" err="1"/>
              <a:t>mortes</a:t>
            </a:r>
            <a:r>
              <a:rPr lang="en-US" altLang="en-US" sz="2000" b="1" kern="0" dirty="0"/>
              <a:t> </a:t>
            </a:r>
            <a:r>
              <a:rPr lang="en-US" altLang="en-US" sz="2000" b="1" kern="0" dirty="0" err="1"/>
              <a:t>devidas</a:t>
            </a:r>
            <a:r>
              <a:rPr lang="en-US" altLang="en-US" sz="2000" b="1" kern="0" dirty="0"/>
              <a:t> a pneumonia e gripe, EUA, 2015-2016 (</a:t>
            </a:r>
            <a:r>
              <a:rPr lang="en-US" altLang="en-US" sz="2000" b="1" kern="0" dirty="0" err="1"/>
              <a:t>até</a:t>
            </a:r>
            <a:r>
              <a:rPr lang="en-US" altLang="en-US" sz="2000" b="1" kern="0" dirty="0"/>
              <a:t> a </a:t>
            </a:r>
            <a:r>
              <a:rPr lang="en-US" altLang="en-US" sz="2000" b="1" kern="0" dirty="0" err="1"/>
              <a:t>semana</a:t>
            </a:r>
            <a:r>
              <a:rPr lang="en-US" altLang="en-US" sz="2000" b="1" kern="0" dirty="0"/>
              <a:t> 25)</a:t>
            </a:r>
            <a:endParaRPr lang="en-US" sz="2000" b="1" kern="0" dirty="0"/>
          </a:p>
        </p:txBody>
      </p:sp>
    </p:spTree>
    <p:extLst>
      <p:ext uri="{BB962C8B-B14F-4D97-AF65-F5344CB8AC3E}">
        <p14:creationId xmlns:p14="http://schemas.microsoft.com/office/powerpoint/2010/main" val="39791180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D156B73-F064-7FA4-609B-A574AB81AB1D}"/>
              </a:ext>
            </a:extLst>
          </p:cNvPr>
          <p:cNvSpPr txBox="1">
            <a:spLocks/>
          </p:cNvSpPr>
          <p:nvPr/>
        </p:nvSpPr>
        <p:spPr>
          <a:xfrm>
            <a:off x="495945" y="1478857"/>
            <a:ext cx="11530739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Explicar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medidas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resultados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epidemiológicos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estatísticos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numa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linguagem</a:t>
            </a:r>
            <a:r>
              <a:rPr lang="en-US" dirty="0">
                <a:solidFill>
                  <a:schemeClr val="bg2"/>
                </a:solidFill>
              </a:rPr>
              <a:t> simples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limites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estabelecidos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valores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esperados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Considerar</a:t>
            </a:r>
            <a:r>
              <a:rPr lang="en-US" b="1" dirty="0"/>
              <a:t> a </a:t>
            </a:r>
            <a:r>
              <a:rPr lang="en-US" b="1" dirty="0" err="1"/>
              <a:t>qualidade</a:t>
            </a:r>
            <a:r>
              <a:rPr lang="en-US" b="1" dirty="0"/>
              <a:t> dos dados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Analisar</a:t>
            </a:r>
            <a:r>
              <a:rPr lang="en-US" dirty="0">
                <a:solidFill>
                  <a:schemeClr val="bg2"/>
                </a:solidFill>
              </a:rPr>
              <a:t> as </a:t>
            </a:r>
            <a:r>
              <a:rPr lang="en-US" dirty="0" err="1">
                <a:solidFill>
                  <a:schemeClr val="bg2"/>
                </a:solidFill>
              </a:rPr>
              <a:t>possíveis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explicações</a:t>
            </a:r>
            <a:r>
              <a:rPr lang="en-US" dirty="0">
                <a:solidFill>
                  <a:schemeClr val="bg2"/>
                </a:solidFill>
              </a:rPr>
              <a:t> para um </a:t>
            </a:r>
            <a:r>
              <a:rPr lang="en-US" dirty="0" err="1">
                <a:solidFill>
                  <a:schemeClr val="bg2"/>
                </a:solidFill>
              </a:rPr>
              <a:t>aparente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aumento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de </a:t>
            </a:r>
            <a:r>
              <a:rPr lang="en-US" dirty="0" err="1">
                <a:solidFill>
                  <a:schemeClr val="bg2"/>
                </a:solidFill>
              </a:rPr>
              <a:t>casos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Fazer </a:t>
            </a:r>
            <a:r>
              <a:rPr lang="en-US" dirty="0" err="1">
                <a:solidFill>
                  <a:schemeClr val="bg2"/>
                </a:solidFill>
              </a:rPr>
              <a:t>inferências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sobre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ocorrência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r>
              <a:rPr lang="en-US" dirty="0" err="1">
                <a:solidFill>
                  <a:schemeClr val="bg2"/>
                </a:solidFill>
              </a:rPr>
              <a:t>doenças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partir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dados </a:t>
            </a:r>
            <a:r>
              <a:rPr lang="en-US" dirty="0" err="1">
                <a:solidFill>
                  <a:schemeClr val="bg2"/>
                </a:solidFill>
              </a:rPr>
              <a:t>resumidos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78FEEB7-3724-C46E-307B-5DD2A14598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586238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Exaustividade</a:t>
            </a:r>
            <a:r>
              <a:rPr lang="en-US" dirty="0"/>
              <a:t> dos </a:t>
            </a:r>
            <a:r>
              <a:rPr lang="en-US" dirty="0" err="1"/>
              <a:t>relatórios</a:t>
            </a:r>
            <a:r>
              <a:rPr lang="en-US" dirty="0"/>
              <a:t> / </a:t>
            </a:r>
            <a:r>
              <a:rPr lang="en-US" dirty="0" err="1"/>
              <a:t>representatividade</a:t>
            </a:r>
            <a:endParaRPr lang="en-US" dirty="0"/>
          </a:p>
          <a:p>
            <a:r>
              <a:rPr lang="en-US" dirty="0" err="1"/>
              <a:t>Atualidade</a:t>
            </a:r>
            <a:endParaRPr lang="en-US" dirty="0"/>
          </a:p>
          <a:p>
            <a:r>
              <a:rPr lang="en-US" dirty="0" err="1"/>
              <a:t>Exatidão</a:t>
            </a:r>
            <a:r>
              <a:rPr lang="en-US" dirty="0"/>
              <a:t> e </a:t>
            </a:r>
            <a:r>
              <a:rPr lang="en-US" dirty="0" err="1"/>
              <a:t>exaustividade</a:t>
            </a:r>
            <a:r>
              <a:rPr lang="en-US" dirty="0"/>
              <a:t> dos </a:t>
            </a:r>
            <a:r>
              <a:rPr lang="en-US" dirty="0" err="1"/>
              <a:t>formulários</a:t>
            </a:r>
            <a:endParaRPr lang="en-US" dirty="0"/>
          </a:p>
          <a:p>
            <a:r>
              <a:rPr lang="en-US" dirty="0"/>
              <a:t>Outros </a:t>
            </a:r>
            <a:r>
              <a:rPr lang="en-US" dirty="0" err="1"/>
              <a:t>problemas</a:t>
            </a:r>
            <a:r>
              <a:rPr lang="en-US" dirty="0"/>
              <a:t> de </a:t>
            </a:r>
            <a:r>
              <a:rPr lang="en-US" dirty="0" err="1"/>
              <a:t>qualidade</a:t>
            </a:r>
            <a:r>
              <a:rPr lang="en-US" dirty="0"/>
              <a:t> dos dados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Considerar</a:t>
            </a:r>
            <a:r>
              <a:rPr lang="en-US" dirty="0"/>
              <a:t> a </a:t>
            </a:r>
            <a:r>
              <a:rPr lang="en-US" dirty="0" err="1"/>
              <a:t>qualidade</a:t>
            </a:r>
            <a:r>
              <a:rPr lang="en-US" dirty="0"/>
              <a:t> dos dados (1/3)</a:t>
            </a:r>
          </a:p>
        </p:txBody>
      </p:sp>
    </p:spTree>
    <p:extLst>
      <p:ext uri="{BB962C8B-B14F-4D97-AF65-F5344CB8AC3E}">
        <p14:creationId xmlns:p14="http://schemas.microsoft.com/office/powerpoint/2010/main" val="224671021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hart 11">
            <a:extLst>
              <a:ext uri="{FF2B5EF4-FFF2-40B4-BE49-F238E27FC236}">
                <a16:creationId xmlns:a16="http://schemas.microsoft.com/office/drawing/2014/main" id="{74A1BC7A-ADFE-EE0D-D54B-79E31FD65D0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4316889"/>
              </p:ext>
            </p:extLst>
          </p:nvPr>
        </p:nvGraphicFramePr>
        <p:xfrm>
          <a:off x="2546123" y="1930348"/>
          <a:ext cx="7099753" cy="41846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11F9FA7A-780A-ACE4-0C52-50B1AC305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Considerar</a:t>
            </a:r>
            <a:r>
              <a:rPr lang="en-US" dirty="0"/>
              <a:t> a </a:t>
            </a:r>
            <a:r>
              <a:rPr lang="en-US" dirty="0" err="1"/>
              <a:t>qualidade</a:t>
            </a:r>
            <a:r>
              <a:rPr lang="en-US" dirty="0"/>
              <a:t> dos dados (2/3)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3ABD90-E788-F8F0-255F-813D751A7E0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1200" dirty="0" err="1">
                <a:solidFill>
                  <a:schemeClr val="tx1"/>
                </a:solidFill>
              </a:rPr>
              <a:t>Relatório</a:t>
            </a:r>
            <a:r>
              <a:rPr lang="en-US" sz="1200" dirty="0">
                <a:solidFill>
                  <a:schemeClr val="tx1"/>
                </a:solidFill>
              </a:rPr>
              <a:t> IDSR do </a:t>
            </a:r>
            <a:r>
              <a:rPr lang="en-US" sz="1200" dirty="0" err="1">
                <a:solidFill>
                  <a:schemeClr val="tx1"/>
                </a:solidFill>
              </a:rPr>
              <a:t>Botsuana</a:t>
            </a:r>
            <a:r>
              <a:rPr lang="en-US" sz="1200" dirty="0">
                <a:solidFill>
                  <a:schemeClr val="tx1"/>
                </a:solidFill>
              </a:rPr>
              <a:t>, Semana 11, 2015</a:t>
            </a:r>
          </a:p>
          <a:p>
            <a:endParaRPr lang="en-US" dirty="0"/>
          </a:p>
        </p:txBody>
      </p:sp>
      <p:sp>
        <p:nvSpPr>
          <p:cNvPr id="8" name="Text Placeholder 15"/>
          <p:cNvSpPr txBox="1">
            <a:spLocks/>
          </p:cNvSpPr>
          <p:nvPr/>
        </p:nvSpPr>
        <p:spPr>
          <a:xfrm>
            <a:off x="1813815" y="1485095"/>
            <a:ext cx="8880015" cy="445253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Mortes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diarreia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registradas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Botsuana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semanas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1-11, 2014 e 2015</a:t>
            </a:r>
          </a:p>
          <a:p>
            <a:pPr algn="ctr"/>
            <a:endParaRPr lang="en-US" sz="20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8373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Chart 14">
            <a:extLst>
              <a:ext uri="{FF2B5EF4-FFF2-40B4-BE49-F238E27FC236}">
                <a16:creationId xmlns:a16="http://schemas.microsoft.com/office/drawing/2014/main" id="{77D0DEDF-3610-2EAB-8114-C011D1336FF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2942577"/>
              </p:ext>
            </p:extLst>
          </p:nvPr>
        </p:nvGraphicFramePr>
        <p:xfrm>
          <a:off x="1724836" y="1485901"/>
          <a:ext cx="8742327" cy="50164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 Placeholder 6"/>
          <p:cNvSpPr txBox="1">
            <a:spLocks/>
          </p:cNvSpPr>
          <p:nvPr/>
        </p:nvSpPr>
        <p:spPr>
          <a:xfrm>
            <a:off x="2334127" y="1452175"/>
            <a:ext cx="7523746" cy="681425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semanas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distritos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conseguiram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conseguiram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apresentar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relatórios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a tempo,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Botsuana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2000" b="1" kern="0" dirty="0" err="1">
                <a:latin typeface="Arial" panose="020B0604020202020204" pitchFamily="34" charset="0"/>
                <a:cs typeface="Arial" panose="020B0604020202020204" pitchFamily="34" charset="0"/>
              </a:rPr>
              <a:t>semanas</a:t>
            </a:r>
            <a:r>
              <a:rPr lang="en-US" sz="2000" b="1" kern="0" dirty="0">
                <a:latin typeface="Arial" panose="020B0604020202020204" pitchFamily="34" charset="0"/>
                <a:cs typeface="Arial" panose="020B0604020202020204" pitchFamily="34" charset="0"/>
              </a:rPr>
              <a:t> 1-11, 2015</a:t>
            </a:r>
          </a:p>
          <a:p>
            <a:endParaRPr lang="en-US" sz="2400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1A20DB7-AC0A-C2AC-90D9-C9770F4B9574}"/>
              </a:ext>
            </a:extLst>
          </p:cNvPr>
          <p:cNvSpPr txBox="1"/>
          <p:nvPr/>
        </p:nvSpPr>
        <p:spPr>
          <a:xfrm>
            <a:off x="3473514" y="6387548"/>
            <a:ext cx="6160008" cy="336102"/>
          </a:xfrm>
          <a:prstGeom prst="rect">
            <a:avLst/>
          </a:prstGeom>
        </p:spPr>
        <p:txBody>
          <a:bodyPr anchor="b" anchorCtr="0"/>
          <a:lstStyle>
            <a:lvl1pPr indent="0" defTabSz="914400">
              <a:spcBef>
                <a:spcPts val="0"/>
              </a:spcBef>
              <a:buFont typeface="Arial" panose="020B0604020202020204" pitchFamily="34" charset="0"/>
              <a:buNone/>
              <a:defRPr spc="0" baseline="0">
                <a:solidFill>
                  <a:schemeClr val="accent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defTabSz="9144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accent5"/>
                </a:solidFill>
                <a:latin typeface="Arial"/>
                <a:cs typeface="Arial"/>
              </a:defRPr>
            </a:lvl2pPr>
            <a:lvl3pPr marL="11430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800">
                <a:solidFill>
                  <a:schemeClr val="accent5"/>
                </a:solidFill>
                <a:latin typeface="Arial"/>
                <a:cs typeface="Arial"/>
              </a:defRPr>
            </a:lvl3pPr>
            <a:lvl4pPr marL="1600200" indent="-228600" defTabSz="9144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accent5"/>
                </a:solidFill>
                <a:latin typeface="Arial"/>
                <a:cs typeface="Arial"/>
              </a:defRPr>
            </a:lvl4pPr>
            <a:lvl5pPr marL="2057400" indent="-228600" defTabSz="914400">
              <a:spcBef>
                <a:spcPct val="20000"/>
              </a:spcBef>
              <a:buFont typeface="Arial" panose="020B0604020202020204" pitchFamily="34" charset="0"/>
              <a:buChar char="»"/>
              <a:defRPr sz="2800">
                <a:solidFill>
                  <a:schemeClr val="accent5"/>
                </a:solidFill>
                <a:latin typeface="Arial"/>
                <a:cs typeface="Arial"/>
              </a:defRPr>
            </a:lvl5pPr>
            <a:lvl6pPr marL="25146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6pPr>
            <a:lvl7pPr marL="29718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7pPr>
            <a:lvl8pPr marL="34290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8pPr>
            <a:lvl9pPr marL="3886200" indent="-228600" defTabSz="914400">
              <a:spcBef>
                <a:spcPct val="20000"/>
              </a:spcBef>
              <a:buFont typeface="Arial" panose="020B0604020202020204" pitchFamily="34" charset="0"/>
              <a:buChar char="•"/>
              <a:defRPr sz="2000"/>
            </a:lvl9pPr>
          </a:lstStyle>
          <a:p>
            <a:pPr algn="r"/>
            <a:r>
              <a:rPr lang="en-US" sz="1200" dirty="0" err="1">
                <a:solidFill>
                  <a:schemeClr val="tx1"/>
                </a:solidFill>
              </a:rPr>
              <a:t>Relatório</a:t>
            </a:r>
            <a:r>
              <a:rPr lang="en-US" sz="1200" dirty="0">
                <a:solidFill>
                  <a:schemeClr val="tx1"/>
                </a:solidFill>
              </a:rPr>
              <a:t> IDSR do </a:t>
            </a:r>
            <a:r>
              <a:rPr lang="en-US" sz="1200" dirty="0" err="1">
                <a:solidFill>
                  <a:schemeClr val="tx1"/>
                </a:solidFill>
              </a:rPr>
              <a:t>Botsuana</a:t>
            </a:r>
            <a:r>
              <a:rPr lang="en-US" sz="1200" dirty="0">
                <a:solidFill>
                  <a:schemeClr val="tx1"/>
                </a:solidFill>
              </a:rPr>
              <a:t>, Semana 11, 2015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E857630-DB49-9D25-361C-A71370E17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Considerar</a:t>
            </a:r>
            <a:r>
              <a:rPr lang="en-US" dirty="0"/>
              <a:t> a </a:t>
            </a:r>
            <a:r>
              <a:rPr lang="en-US" dirty="0" err="1"/>
              <a:t>qualidade</a:t>
            </a:r>
            <a:r>
              <a:rPr lang="en-US" dirty="0"/>
              <a:t> dos dados (3/3)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DC60F4-D9E3-D4CA-17B0-B1C1A1B3591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839453" y="6510232"/>
            <a:ext cx="6699094" cy="336102"/>
          </a:xfrm>
        </p:spPr>
        <p:txBody>
          <a:bodyPr/>
          <a:lstStyle/>
          <a:p>
            <a:r>
              <a:rPr lang="pt-B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82732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8418CC-25CF-CBF7-3C84-145825674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Qualidade</a:t>
            </a:r>
            <a:r>
              <a:rPr lang="en-US" dirty="0"/>
              <a:t> dos dados: </a:t>
            </a:r>
            <a:r>
              <a:rPr lang="en-US" dirty="0" err="1"/>
              <a:t>aprofundar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C0E4864-63FA-32F5-B481-18FF2B473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8354414"/>
              </p:ext>
            </p:extLst>
          </p:nvPr>
        </p:nvGraphicFramePr>
        <p:xfrm>
          <a:off x="1311965" y="2220058"/>
          <a:ext cx="8862120" cy="389368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7566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45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763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89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6237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693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5388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0609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Semana do </a:t>
                      </a:r>
                      <a:r>
                        <a:rPr lang="en-US" sz="2000" b="1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relatório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Instalações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936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Totais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54285627-82E4-8120-C4C4-261C8CFF9D2B}"/>
              </a:ext>
            </a:extLst>
          </p:cNvPr>
          <p:cNvSpPr/>
          <p:nvPr/>
        </p:nvSpPr>
        <p:spPr>
          <a:xfrm>
            <a:off x="8233461" y="4180250"/>
            <a:ext cx="1005840" cy="378506"/>
          </a:xfrm>
          <a:prstGeom prst="rect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F8305DE-C080-7DD9-B3A9-EC23017B6CA4}"/>
              </a:ext>
            </a:extLst>
          </p:cNvPr>
          <p:cNvSpPr txBox="1"/>
          <p:nvPr/>
        </p:nvSpPr>
        <p:spPr>
          <a:xfrm>
            <a:off x="2017916" y="1389061"/>
            <a:ext cx="81561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Casos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notificados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diarreia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grave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por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unidade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saúde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, Semanas 1-7, 2017, Distrito X</a:t>
            </a:r>
            <a:endParaRPr lang="en-US" sz="2400" b="1" i="0" u="none" strike="noStrike" dirty="0">
              <a:solidFill>
                <a:schemeClr val="tx1"/>
              </a:solidFill>
              <a:effectLst/>
              <a:latin typeface="+mn-lt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8685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516BA-ABF2-BC97-8E7C-549A3BAEC2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noFill/>
        </p:spPr>
        <p:txBody>
          <a:bodyPr/>
          <a:lstStyle/>
          <a:p>
            <a:pPr marL="0" indent="0" algn="ctr">
              <a:buNone/>
            </a:pPr>
            <a:r>
              <a:rPr lang="en-US" sz="2800" dirty="0" err="1"/>
              <a:t>Descreva</a:t>
            </a:r>
            <a:r>
              <a:rPr lang="en-US" sz="2800" dirty="0"/>
              <a:t> </a:t>
            </a:r>
            <a:r>
              <a:rPr lang="en-US" sz="2800" dirty="0" err="1"/>
              <a:t>os</a:t>
            </a:r>
            <a:r>
              <a:rPr lang="en-US" sz="2800" dirty="0"/>
              <a:t> dados. Qual </a:t>
            </a:r>
            <a:r>
              <a:rPr lang="en-US" sz="2800" dirty="0" err="1"/>
              <a:t>é</a:t>
            </a:r>
            <a:r>
              <a:rPr lang="en-US" sz="2800" dirty="0"/>
              <a:t> o </a:t>
            </a:r>
            <a:r>
              <a:rPr lang="en-US" sz="2800" dirty="0" err="1"/>
              <a:t>padrão</a:t>
            </a:r>
            <a:r>
              <a:rPr lang="en-US" sz="2800" dirty="0"/>
              <a:t>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163BB0-2606-C374-69BF-57D950E615D6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dados: </a:t>
            </a:r>
            <a:r>
              <a:rPr lang="en-US" dirty="0" err="1"/>
              <a:t>prática</a:t>
            </a:r>
            <a:r>
              <a:rPr lang="en-US" dirty="0"/>
              <a:t> 1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2350A1B2-667B-45DD-5CED-8BDEC70D81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8168996"/>
              </p:ext>
            </p:extLst>
          </p:nvPr>
        </p:nvGraphicFramePr>
        <p:xfrm>
          <a:off x="1852030" y="2235357"/>
          <a:ext cx="7724553" cy="4509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66FF86A-3ED1-855D-A27B-2C884685A340}"/>
              </a:ext>
            </a:extLst>
          </p:cNvPr>
          <p:cNvSpPr txBox="1">
            <a:spLocks/>
          </p:cNvSpPr>
          <p:nvPr/>
        </p:nvSpPr>
        <p:spPr>
          <a:xfrm>
            <a:off x="3099661" y="2051251"/>
            <a:ext cx="6075336" cy="548639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400" b="1" kern="0" dirty="0"/>
              <a:t>Casos </a:t>
            </a:r>
            <a:r>
              <a:rPr lang="en-US" sz="2400" b="1" kern="0" dirty="0" err="1"/>
              <a:t>confirmados</a:t>
            </a:r>
            <a:r>
              <a:rPr lang="en-US" sz="2400" b="1" kern="0" dirty="0"/>
              <a:t> de </a:t>
            </a:r>
            <a:r>
              <a:rPr lang="en-US" sz="2400" b="1" kern="0" dirty="0" err="1"/>
              <a:t>diarreia</a:t>
            </a:r>
            <a:r>
              <a:rPr lang="en-US" sz="2400" b="1" kern="0" dirty="0"/>
              <a:t> </a:t>
            </a:r>
            <a:r>
              <a:rPr lang="en-US" sz="2400" b="1" kern="0" dirty="0" err="1"/>
              <a:t>na</a:t>
            </a:r>
            <a:r>
              <a:rPr lang="en-US" sz="2400" b="1" kern="0" dirty="0"/>
              <a:t> </a:t>
            </a:r>
            <a:r>
              <a:rPr lang="en-US" sz="2400" b="1" kern="0" dirty="0" err="1"/>
              <a:t>Província</a:t>
            </a:r>
            <a:r>
              <a:rPr lang="en-US" sz="2400" b="1" kern="0" dirty="0"/>
              <a:t> X, Semanas 1-26</a:t>
            </a:r>
          </a:p>
        </p:txBody>
      </p:sp>
    </p:spTree>
    <p:extLst>
      <p:ext uri="{BB962C8B-B14F-4D97-AF65-F5344CB8AC3E}">
        <p14:creationId xmlns:p14="http://schemas.microsoft.com/office/powerpoint/2010/main" val="1466758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981581-E5AA-17A8-E4AC-0B466D2F1FF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cada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quatro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em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quatro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semanas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são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notificados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40-55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sendo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que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nas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outras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semanas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quase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não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há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casos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US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ea typeface="Times New Roman" panose="02020603050405020304" pitchFamily="18" charset="0"/>
                <a:cs typeface="Times New Roman" panose="02020603050405020304" pitchFamily="18" charset="0"/>
              </a:rPr>
              <a:t>notificados</a:t>
            </a:r>
            <a:endParaRPr lang="en-US" sz="2800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4CA4089-4060-8DC3-1C5F-69C45CBF5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47775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dados: </a:t>
            </a:r>
            <a:r>
              <a:rPr lang="en-US" dirty="0" err="1"/>
              <a:t>prática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1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7140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CD23CF20-03E2-1A8A-5DC2-9B0BA8C09D2D}"/>
              </a:ext>
            </a:extLst>
          </p:cNvPr>
          <p:cNvSpPr/>
          <p:nvPr/>
        </p:nvSpPr>
        <p:spPr>
          <a:xfrm>
            <a:off x="5324934" y="5524936"/>
            <a:ext cx="2067338" cy="988151"/>
          </a:xfrm>
          <a:prstGeom prst="roundRect">
            <a:avLst/>
          </a:prstGeom>
          <a:noFill/>
          <a:ln w="762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99450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44F89D-D8BD-EC72-F332-3A9CBCEAE5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5DA4D5-5A89-E4A5-F5AD-28015C363A1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noFill/>
        </p:spPr>
        <p:txBody>
          <a:bodyPr/>
          <a:lstStyle/>
          <a:p>
            <a:pPr marL="0" indent="0" algn="ctr">
              <a:buNone/>
            </a:pPr>
            <a:r>
              <a:rPr lang="en-US" dirty="0"/>
              <a:t>Qual </a:t>
            </a:r>
            <a:r>
              <a:rPr lang="en-US" dirty="0" err="1"/>
              <a:t>poderá</a:t>
            </a:r>
            <a:r>
              <a:rPr lang="en-US" dirty="0"/>
              <a:t> ser a </a:t>
            </a:r>
            <a:r>
              <a:rPr lang="en-US" dirty="0" err="1"/>
              <a:t>razão</a:t>
            </a:r>
            <a:r>
              <a:rPr lang="en-US" dirty="0"/>
              <a:t> para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picos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de cólera? 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99F791-0A7C-F3F0-15C5-EFF815874B0F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dados: </a:t>
            </a:r>
            <a:r>
              <a:rPr lang="en-US" dirty="0" err="1"/>
              <a:t>prática</a:t>
            </a:r>
            <a:r>
              <a:rPr lang="en-US" dirty="0"/>
              <a:t> 2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24DF90E3-D646-1EC7-7896-7823181E48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23411230"/>
              </p:ext>
            </p:extLst>
          </p:nvPr>
        </p:nvGraphicFramePr>
        <p:xfrm>
          <a:off x="1852030" y="2235357"/>
          <a:ext cx="7724553" cy="45099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3E1BBAF8-C9DB-595F-8E35-76DC20DE775B}"/>
              </a:ext>
            </a:extLst>
          </p:cNvPr>
          <p:cNvSpPr txBox="1">
            <a:spLocks/>
          </p:cNvSpPr>
          <p:nvPr/>
        </p:nvSpPr>
        <p:spPr>
          <a:xfrm>
            <a:off x="3985780" y="2028102"/>
            <a:ext cx="4516195" cy="548640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/>
              <a:t>Casos </a:t>
            </a:r>
            <a:r>
              <a:rPr lang="en-US" sz="2000" b="1" kern="0" dirty="0" err="1"/>
              <a:t>confirmados</a:t>
            </a:r>
            <a:r>
              <a:rPr lang="en-US" sz="2000" b="1" kern="0" dirty="0"/>
              <a:t> de </a:t>
            </a:r>
            <a:r>
              <a:rPr lang="en-US" sz="2000" b="1" dirty="0"/>
              <a:t>cólera </a:t>
            </a:r>
            <a:r>
              <a:rPr lang="en-US" sz="2000" b="1" kern="0" dirty="0" err="1"/>
              <a:t>na</a:t>
            </a:r>
            <a:r>
              <a:rPr lang="en-US" sz="2000" b="1" kern="0" dirty="0"/>
              <a:t> </a:t>
            </a:r>
            <a:r>
              <a:rPr lang="en-US" sz="2000" b="1" kern="0" dirty="0" err="1"/>
              <a:t>província</a:t>
            </a:r>
            <a:r>
              <a:rPr lang="en-US" sz="2000" b="1" kern="0" dirty="0"/>
              <a:t> X, </a:t>
            </a:r>
            <a:r>
              <a:rPr lang="en-US" sz="2000" b="1" kern="0" dirty="0" err="1"/>
              <a:t>semanas</a:t>
            </a:r>
            <a:r>
              <a:rPr lang="en-US" sz="2000" b="1" kern="0" dirty="0"/>
              <a:t> 1-26</a:t>
            </a:r>
          </a:p>
        </p:txBody>
      </p:sp>
    </p:spTree>
    <p:extLst>
      <p:ext uri="{BB962C8B-B14F-4D97-AF65-F5344CB8AC3E}">
        <p14:creationId xmlns:p14="http://schemas.microsoft.com/office/powerpoint/2010/main" val="4464637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D4B2C4-7331-71EB-30AF-9B234E5707A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>
              <a:buNone/>
            </a:pP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pouco</a:t>
            </a:r>
            <a:r>
              <a:rPr lang="en-US" dirty="0"/>
              <a:t> </a:t>
            </a:r>
            <a:r>
              <a:rPr lang="en-US" dirty="0" err="1"/>
              <a:t>provável</a:t>
            </a:r>
            <a:r>
              <a:rPr lang="en-US" dirty="0"/>
              <a:t> que a </a:t>
            </a:r>
            <a:r>
              <a:rPr lang="en-US" dirty="0" err="1"/>
              <a:t>diarreia</a:t>
            </a:r>
            <a:r>
              <a:rPr lang="en-US" dirty="0"/>
              <a:t> </a:t>
            </a:r>
            <a:r>
              <a:rPr lang="en-US" dirty="0" err="1"/>
              <a:t>tenha</a:t>
            </a:r>
            <a:r>
              <a:rPr lang="en-US" dirty="0"/>
              <a:t> um </a:t>
            </a:r>
            <a:r>
              <a:rPr lang="en-US" dirty="0" err="1"/>
              <a:t>pico</a:t>
            </a:r>
            <a:r>
              <a:rPr lang="en-US" dirty="0"/>
              <a:t> </a:t>
            </a:r>
            <a:r>
              <a:rPr lang="en-US" dirty="0" err="1"/>
              <a:t>sistemático</a:t>
            </a:r>
            <a:r>
              <a:rPr lang="en-US" dirty="0"/>
              <a:t> de </a:t>
            </a:r>
            <a:r>
              <a:rPr lang="en-US" dirty="0" err="1"/>
              <a:t>quatro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quatro</a:t>
            </a:r>
            <a:r>
              <a:rPr lang="en-US" dirty="0"/>
              <a:t> </a:t>
            </a:r>
            <a:r>
              <a:rPr lang="en-US" dirty="0" err="1"/>
              <a:t>semanas</a:t>
            </a:r>
            <a:r>
              <a:rPr lang="en-US" dirty="0"/>
              <a:t>.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muito</a:t>
            </a:r>
            <a:r>
              <a:rPr lang="en-US" dirty="0"/>
              <a:t> </a:t>
            </a:r>
            <a:r>
              <a:rPr lang="en-US" dirty="0" err="1"/>
              <a:t>provável</a:t>
            </a:r>
            <a:r>
              <a:rPr lang="en-US" dirty="0"/>
              <a:t> que se </a:t>
            </a:r>
            <a:r>
              <a:rPr lang="en-US" dirty="0" err="1"/>
              <a:t>trate</a:t>
            </a:r>
            <a:r>
              <a:rPr lang="en-US" dirty="0"/>
              <a:t> de um </a:t>
            </a:r>
            <a:r>
              <a:rPr lang="en-US" b="1" dirty="0" err="1"/>
              <a:t>viés</a:t>
            </a:r>
            <a:r>
              <a:rPr lang="en-US" b="1" dirty="0"/>
              <a:t> </a:t>
            </a:r>
            <a:r>
              <a:rPr lang="en-US" dirty="0"/>
              <a:t>- </a:t>
            </a:r>
            <a:r>
              <a:rPr lang="en-US" dirty="0" err="1"/>
              <a:t>informação</a:t>
            </a:r>
            <a:r>
              <a:rPr lang="en-US" dirty="0"/>
              <a:t> </a:t>
            </a:r>
            <a:r>
              <a:rPr lang="en-US" dirty="0" err="1"/>
              <a:t>incorreta</a:t>
            </a:r>
            <a:r>
              <a:rPr lang="en-US" dirty="0"/>
              <a:t> </a:t>
            </a:r>
            <a:r>
              <a:rPr lang="en-US" dirty="0" err="1"/>
              <a:t>causada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dados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medições</a:t>
            </a:r>
            <a:r>
              <a:rPr lang="en-US" dirty="0"/>
              <a:t> </a:t>
            </a:r>
            <a:r>
              <a:rPr lang="en-US" dirty="0" err="1"/>
              <a:t>enviesados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relatórios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apresentados</a:t>
            </a:r>
            <a:r>
              <a:rPr lang="en-US" dirty="0"/>
              <a:t> de </a:t>
            </a:r>
            <a:r>
              <a:rPr lang="en-US" dirty="0" err="1"/>
              <a:t>quatro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quatro</a:t>
            </a:r>
            <a:r>
              <a:rPr lang="en-US" dirty="0"/>
              <a:t> </a:t>
            </a:r>
            <a:r>
              <a:rPr lang="en-US" dirty="0" err="1"/>
              <a:t>semanas</a:t>
            </a:r>
            <a:r>
              <a:rPr lang="en-US" dirty="0"/>
              <a:t>?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DC3CEE5-257F-6B5B-0E00-A2BB1846C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47775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dados: </a:t>
            </a:r>
            <a:r>
              <a:rPr lang="en-US" dirty="0" err="1"/>
              <a:t>prática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2 </a:t>
            </a:r>
            <a:r>
              <a:rPr lang="en-US" dirty="0" err="1"/>
              <a:t>resposta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3471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4C101-0C17-30E8-8746-ECF95293B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Interpretar</a:t>
            </a:r>
            <a:r>
              <a:rPr lang="en-US" dirty="0"/>
              <a:t> dados (1/3)</a:t>
            </a:r>
          </a:p>
        </p:txBody>
      </p:sp>
    </p:spTree>
    <p:extLst>
      <p:ext uri="{BB962C8B-B14F-4D97-AF65-F5344CB8AC3E}">
        <p14:creationId xmlns:p14="http://schemas.microsoft.com/office/powerpoint/2010/main" val="1397514953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b="1" dirty="0" err="1"/>
              <a:t>Cenário</a:t>
            </a:r>
            <a:r>
              <a:rPr lang="en-US" b="1" dirty="0"/>
              <a:t>:</a:t>
            </a:r>
          </a:p>
          <a:p>
            <a:r>
              <a:rPr lang="en-US" sz="2600" dirty="0"/>
              <a:t>Um </a:t>
            </a:r>
            <a:r>
              <a:rPr lang="en-US" sz="2600" dirty="0" err="1"/>
              <a:t>agente</a:t>
            </a:r>
            <a:r>
              <a:rPr lang="en-US" sz="2600" dirty="0"/>
              <a:t> de </a:t>
            </a:r>
            <a:r>
              <a:rPr lang="en-US" sz="2600" dirty="0" err="1"/>
              <a:t>vigilância</a:t>
            </a:r>
            <a:r>
              <a:rPr lang="en-US" sz="2600" dirty="0"/>
              <a:t> da </a:t>
            </a:r>
            <a:r>
              <a:rPr lang="en-US" sz="2600" dirty="0" err="1"/>
              <a:t>saúde</a:t>
            </a:r>
            <a:r>
              <a:rPr lang="en-US" sz="2600" dirty="0"/>
              <a:t> </a:t>
            </a:r>
            <a:r>
              <a:rPr lang="en-US" sz="2600" dirty="0" err="1"/>
              <a:t>ambiental</a:t>
            </a:r>
            <a:r>
              <a:rPr lang="en-US" sz="2600" dirty="0"/>
              <a:t> </a:t>
            </a:r>
            <a:r>
              <a:rPr lang="en-US" sz="2600" dirty="0" err="1"/>
              <a:t>vive</a:t>
            </a:r>
            <a:r>
              <a:rPr lang="en-US" sz="2600" dirty="0"/>
              <a:t> </a:t>
            </a:r>
            <a:r>
              <a:rPr lang="en-US" sz="2600" dirty="0" err="1"/>
              <a:t>numa</a:t>
            </a:r>
            <a:r>
              <a:rPr lang="en-US" sz="2600" dirty="0"/>
              <a:t> </a:t>
            </a:r>
            <a:r>
              <a:rPr lang="en-US" sz="2600" dirty="0" err="1"/>
              <a:t>província</a:t>
            </a:r>
            <a:r>
              <a:rPr lang="en-US" sz="2600" dirty="0"/>
              <a:t> </a:t>
            </a:r>
            <a:r>
              <a:rPr lang="en-US" sz="2600" dirty="0" err="1"/>
              <a:t>onde</a:t>
            </a:r>
            <a:r>
              <a:rPr lang="en-US" sz="2600" dirty="0"/>
              <a:t> </a:t>
            </a:r>
            <a:r>
              <a:rPr lang="en-US" sz="2600" dirty="0" err="1"/>
              <a:t>existem</a:t>
            </a:r>
            <a:r>
              <a:rPr lang="en-US" sz="2600" dirty="0"/>
              <a:t> </a:t>
            </a:r>
            <a:r>
              <a:rPr lang="en-US" sz="2600" dirty="0" err="1"/>
              <a:t>várias</a:t>
            </a:r>
            <a:r>
              <a:rPr lang="en-US" sz="2600" dirty="0"/>
              <a:t> </a:t>
            </a:r>
            <a:r>
              <a:rPr lang="en-US" sz="2600" dirty="0" err="1"/>
              <a:t>estâncias</a:t>
            </a:r>
            <a:r>
              <a:rPr lang="en-US" sz="2600" dirty="0"/>
              <a:t> </a:t>
            </a:r>
            <a:r>
              <a:rPr lang="en-US" sz="2600" dirty="0" err="1"/>
              <a:t>turísticas</a:t>
            </a:r>
            <a:r>
              <a:rPr lang="en-US" sz="2600" dirty="0"/>
              <a:t> com </a:t>
            </a:r>
            <a:r>
              <a:rPr lang="en-US" sz="2600" dirty="0" err="1"/>
              <a:t>lagos</a:t>
            </a:r>
            <a:r>
              <a:rPr lang="en-US" sz="2600" dirty="0"/>
              <a:t> para </a:t>
            </a:r>
            <a:r>
              <a:rPr lang="en-US" sz="2600" dirty="0" err="1"/>
              <a:t>nadar</a:t>
            </a:r>
            <a:r>
              <a:rPr lang="en-US" sz="2600" dirty="0"/>
              <a:t> e </a:t>
            </a:r>
            <a:r>
              <a:rPr lang="en-US" sz="2600" dirty="0" err="1"/>
              <a:t>outras</a:t>
            </a:r>
            <a:r>
              <a:rPr lang="en-US" sz="2600" dirty="0"/>
              <a:t> </a:t>
            </a:r>
            <a:r>
              <a:rPr lang="en-US" sz="2600" dirty="0" err="1"/>
              <a:t>atividades</a:t>
            </a:r>
            <a:r>
              <a:rPr lang="en-US" sz="2600" dirty="0"/>
              <a:t>. </a:t>
            </a:r>
          </a:p>
          <a:p>
            <a:r>
              <a:rPr lang="en-US" sz="2600" dirty="0"/>
              <a:t>A </a:t>
            </a:r>
            <a:r>
              <a:rPr lang="en-US" sz="2600" dirty="0" err="1"/>
              <a:t>água</a:t>
            </a:r>
            <a:r>
              <a:rPr lang="en-US" sz="2600" dirty="0"/>
              <a:t> </a:t>
            </a:r>
            <a:r>
              <a:rPr lang="en-US" sz="2600" dirty="0" err="1"/>
              <a:t>é</a:t>
            </a:r>
            <a:r>
              <a:rPr lang="en-US" sz="2600" dirty="0"/>
              <a:t> </a:t>
            </a:r>
            <a:r>
              <a:rPr lang="en-US" sz="2600" dirty="0" err="1"/>
              <a:t>monitorada</a:t>
            </a:r>
            <a:r>
              <a:rPr lang="en-US" sz="2600" dirty="0"/>
              <a:t> </a:t>
            </a:r>
            <a:r>
              <a:rPr lang="en-US" sz="2600" dirty="0" err="1"/>
              <a:t>mensalmente</a:t>
            </a:r>
            <a:r>
              <a:rPr lang="en-US" sz="2600" dirty="0"/>
              <a:t> </a:t>
            </a:r>
            <a:r>
              <a:rPr lang="en-US" sz="2600" dirty="0" err="1"/>
              <a:t>quanto</a:t>
            </a:r>
            <a:r>
              <a:rPr lang="en-US" sz="2600" dirty="0"/>
              <a:t> </a:t>
            </a:r>
            <a:r>
              <a:rPr lang="en-US" sz="2600" dirty="0" err="1"/>
              <a:t>aos</a:t>
            </a:r>
            <a:r>
              <a:rPr lang="en-US" sz="2600" dirty="0"/>
              <a:t> </a:t>
            </a:r>
            <a:r>
              <a:rPr lang="en-US" sz="2600" dirty="0" err="1"/>
              <a:t>níveis</a:t>
            </a:r>
            <a:r>
              <a:rPr lang="en-US" sz="2600" dirty="0"/>
              <a:t> de </a:t>
            </a:r>
            <a:r>
              <a:rPr lang="en-US" sz="2600" i="1" dirty="0"/>
              <a:t>E.coli </a:t>
            </a:r>
            <a:r>
              <a:rPr lang="en-US" sz="2600" dirty="0"/>
              <a:t>para </a:t>
            </a:r>
            <a:r>
              <a:rPr lang="en-US" sz="2600" dirty="0" err="1"/>
              <a:t>determinar</a:t>
            </a:r>
            <a:r>
              <a:rPr lang="en-US" sz="2600" dirty="0"/>
              <a:t> se </a:t>
            </a:r>
            <a:r>
              <a:rPr lang="en-US" sz="2600" dirty="0" err="1"/>
              <a:t>é</a:t>
            </a:r>
            <a:r>
              <a:rPr lang="en-US" sz="2600" dirty="0"/>
              <a:t> </a:t>
            </a:r>
            <a:r>
              <a:rPr lang="en-US" sz="2600" dirty="0" err="1"/>
              <a:t>segura</a:t>
            </a:r>
            <a:r>
              <a:rPr lang="en-US" sz="2600" dirty="0"/>
              <a:t> para </a:t>
            </a:r>
            <a:r>
              <a:rPr lang="en-US" sz="2600" dirty="0" err="1"/>
              <a:t>atividades</a:t>
            </a:r>
            <a:r>
              <a:rPr lang="en-US" sz="2600" dirty="0"/>
              <a:t> </a:t>
            </a:r>
            <a:r>
              <a:rPr lang="en-US" sz="2600" dirty="0" err="1"/>
              <a:t>aquáticas</a:t>
            </a:r>
            <a:r>
              <a:rPr lang="en-US" sz="2600" dirty="0"/>
              <a:t> </a:t>
            </a:r>
            <a:r>
              <a:rPr lang="en-US" sz="2600" dirty="0" err="1"/>
              <a:t>recreativas</a:t>
            </a:r>
            <a:r>
              <a:rPr lang="en-US" sz="2600" dirty="0"/>
              <a:t>. O </a:t>
            </a:r>
            <a:r>
              <a:rPr lang="en-US" sz="2600" dirty="0" err="1"/>
              <a:t>funcionário</a:t>
            </a:r>
            <a:r>
              <a:rPr lang="en-US" sz="2600" dirty="0"/>
              <a:t> </a:t>
            </a:r>
            <a:r>
              <a:rPr lang="en-US" sz="2600" dirty="0" err="1"/>
              <a:t>está</a:t>
            </a:r>
            <a:r>
              <a:rPr lang="en-US" sz="2600" dirty="0"/>
              <a:t> </a:t>
            </a:r>
            <a:r>
              <a:rPr lang="en-US" sz="2600" dirty="0" err="1"/>
              <a:t>analisando</a:t>
            </a:r>
            <a:r>
              <a:rPr lang="en-US" sz="2600" dirty="0"/>
              <a:t> </a:t>
            </a:r>
            <a:r>
              <a:rPr lang="en-US" sz="2600" dirty="0" err="1"/>
              <a:t>os</a:t>
            </a:r>
            <a:r>
              <a:rPr lang="en-US" sz="2600" dirty="0"/>
              <a:t> dados </a:t>
            </a:r>
            <a:r>
              <a:rPr lang="en-US" sz="2600" dirty="0" err="1"/>
              <a:t>referentes</a:t>
            </a:r>
            <a:r>
              <a:rPr lang="en-US" sz="2600" dirty="0"/>
              <a:t> </a:t>
            </a:r>
            <a:r>
              <a:rPr lang="en-US" sz="2600" dirty="0" err="1"/>
              <a:t>aos</a:t>
            </a:r>
            <a:r>
              <a:rPr lang="en-US" sz="2600" dirty="0"/>
              <a:t> </a:t>
            </a:r>
            <a:r>
              <a:rPr lang="en-US" sz="2600" dirty="0" err="1"/>
              <a:t>lagos</a:t>
            </a:r>
            <a:r>
              <a:rPr lang="en-US" sz="2600" dirty="0"/>
              <a:t> A e B.</a:t>
            </a:r>
          </a:p>
          <a:p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Os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níveis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600" i="1" dirty="0">
                <a:ea typeface="Times New Roman" panose="02020603050405020304" pitchFamily="18" charset="0"/>
                <a:cs typeface="Times New Roman" panose="02020603050405020304" pitchFamily="18" charset="0"/>
              </a:rPr>
              <a:t>E. coli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são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expressos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como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o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número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unidades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formadoras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de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colônias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ufc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600" dirty="0" err="1">
                <a:ea typeface="Times New Roman" panose="02020603050405020304" pitchFamily="18" charset="0"/>
                <a:cs typeface="Times New Roman" panose="02020603050405020304" pitchFamily="18" charset="0"/>
              </a:rPr>
              <a:t>por</a:t>
            </a:r>
            <a:r>
              <a:rPr lang="en-US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 100 ml. </a:t>
            </a:r>
          </a:p>
          <a:p>
            <a:pPr marL="0" indent="0" algn="ctr">
              <a:buNone/>
            </a:pPr>
            <a:r>
              <a:rPr lang="en-US" sz="2600" i="1" dirty="0" err="1">
                <a:cs typeface="Times New Roman" panose="02020603050405020304" pitchFamily="18" charset="0"/>
              </a:rPr>
              <a:t>Consultar</a:t>
            </a:r>
            <a:r>
              <a:rPr lang="en-US" sz="2600" i="1" dirty="0">
                <a:cs typeface="Times New Roman" panose="02020603050405020304" pitchFamily="18" charset="0"/>
              </a:rPr>
              <a:t> o </a:t>
            </a:r>
            <a:r>
              <a:rPr lang="en-US" sz="2600" i="1" dirty="0" err="1">
                <a:cs typeface="Times New Roman" panose="02020603050405020304" pitchFamily="18" charset="0"/>
              </a:rPr>
              <a:t>guia</a:t>
            </a:r>
            <a:r>
              <a:rPr lang="en-US" sz="2600" i="1" dirty="0">
                <a:cs typeface="Times New Roman" panose="02020603050405020304" pitchFamily="18" charset="0"/>
              </a:rPr>
              <a:t> de </a:t>
            </a:r>
            <a:r>
              <a:rPr lang="en-US" sz="2600" i="1" dirty="0" err="1">
                <a:cs typeface="Times New Roman" panose="02020603050405020304" pitchFamily="18" charset="0"/>
              </a:rPr>
              <a:t>exercícios</a:t>
            </a:r>
            <a:r>
              <a:rPr lang="en-US" sz="2600" i="1" dirty="0">
                <a:cs typeface="Times New Roman" panose="02020603050405020304" pitchFamily="18" charset="0"/>
              </a:rPr>
              <a:t> para </a:t>
            </a:r>
            <a:r>
              <a:rPr lang="en-US" sz="2600" i="1" dirty="0" err="1">
                <a:cs typeface="Times New Roman" panose="02020603050405020304" pitchFamily="18" charset="0"/>
              </a:rPr>
              <a:t>obter</a:t>
            </a:r>
            <a:r>
              <a:rPr lang="en-US" sz="2600" i="1" dirty="0">
                <a:cs typeface="Times New Roman" panose="02020603050405020304" pitchFamily="18" charset="0"/>
              </a:rPr>
              <a:t> </a:t>
            </a:r>
            <a:r>
              <a:rPr lang="en-US" sz="2600" i="1" dirty="0" err="1">
                <a:cs typeface="Times New Roman" panose="02020603050405020304" pitchFamily="18" charset="0"/>
              </a:rPr>
              <a:t>informações</a:t>
            </a:r>
            <a:r>
              <a:rPr lang="en-US" sz="2600" i="1" dirty="0">
                <a:cs typeface="Times New Roman" panose="02020603050405020304" pitchFamily="18" charset="0"/>
              </a:rPr>
              <a:t> </a:t>
            </a:r>
            <a:r>
              <a:rPr lang="en-US" sz="2600" i="1" dirty="0" err="1">
                <a:cs typeface="Times New Roman" panose="02020603050405020304" pitchFamily="18" charset="0"/>
              </a:rPr>
              <a:t>adicionais</a:t>
            </a:r>
            <a:endParaRPr lang="en-US" sz="2600" i="1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Interpretar</a:t>
            </a:r>
            <a:r>
              <a:rPr lang="en-US" dirty="0"/>
              <a:t> dados (2/3)</a:t>
            </a:r>
          </a:p>
        </p:txBody>
      </p:sp>
    </p:spTree>
    <p:extLst>
      <p:ext uri="{BB962C8B-B14F-4D97-AF65-F5344CB8AC3E}">
        <p14:creationId xmlns:p14="http://schemas.microsoft.com/office/powerpoint/2010/main" val="309234141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/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Rever o </a:t>
            </a:r>
            <a:r>
              <a:rPr lang="en-US" dirty="0" err="1"/>
              <a:t>limiar</a:t>
            </a:r>
            <a:r>
              <a:rPr lang="en-US" dirty="0"/>
              <a:t> para a </a:t>
            </a:r>
            <a:r>
              <a:rPr lang="en-US" i="1" dirty="0"/>
              <a:t>E.coli </a:t>
            </a:r>
            <a:endParaRPr lang="en-US" dirty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dirty="0"/>
              <a:t>Rever </a:t>
            </a:r>
            <a:r>
              <a:rPr lang="en-US" dirty="0" err="1"/>
              <a:t>os</a:t>
            </a:r>
            <a:r>
              <a:rPr lang="en-US" dirty="0"/>
              <a:t> dados </a:t>
            </a:r>
            <a:r>
              <a:rPr lang="en-US" dirty="0" err="1"/>
              <a:t>resumidos</a:t>
            </a:r>
            <a:r>
              <a:rPr lang="en-US" dirty="0"/>
              <a:t> </a:t>
            </a:r>
            <a:r>
              <a:rPr lang="en-US" i="1" dirty="0"/>
              <a:t>de E.coli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tabela</a:t>
            </a:r>
            <a:endParaRPr lang="en-US" dirty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Preparar</a:t>
            </a:r>
            <a:r>
              <a:rPr lang="en-US" dirty="0"/>
              <a:t> um </a:t>
            </a:r>
            <a:r>
              <a:rPr lang="en-US" dirty="0" err="1"/>
              <a:t>gráfico</a:t>
            </a:r>
            <a:r>
              <a:rPr lang="en-US" dirty="0"/>
              <a:t> para </a:t>
            </a:r>
            <a:r>
              <a:rPr lang="en-US" dirty="0" err="1"/>
              <a:t>resumir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 </a:t>
            </a:r>
            <a:r>
              <a:rPr lang="en-US" dirty="0" err="1"/>
              <a:t>mensais</a:t>
            </a:r>
            <a:r>
              <a:rPr lang="en-US" dirty="0"/>
              <a:t> do </a:t>
            </a:r>
            <a:r>
              <a:rPr lang="en-US" dirty="0" err="1"/>
              <a:t>nível</a:t>
            </a:r>
            <a:r>
              <a:rPr lang="en-US" dirty="0"/>
              <a:t> de </a:t>
            </a:r>
            <a:r>
              <a:rPr lang="en-US" dirty="0" err="1"/>
              <a:t>água</a:t>
            </a:r>
            <a:r>
              <a:rPr lang="en-US" dirty="0"/>
              <a:t> </a:t>
            </a:r>
            <a:r>
              <a:rPr lang="en-US" i="1" dirty="0"/>
              <a:t>da E.coli </a:t>
            </a:r>
            <a:r>
              <a:rPr lang="en-US" dirty="0"/>
              <a:t>para 2024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lagos</a:t>
            </a:r>
            <a:r>
              <a:rPr lang="en-US" dirty="0"/>
              <a:t> A e B</a:t>
            </a:r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Desenhar</a:t>
            </a:r>
            <a:r>
              <a:rPr lang="en-US" dirty="0"/>
              <a:t> a </a:t>
            </a:r>
            <a:r>
              <a:rPr lang="en-US" dirty="0" err="1"/>
              <a:t>média</a:t>
            </a:r>
            <a:r>
              <a:rPr lang="en-US" dirty="0"/>
              <a:t> </a:t>
            </a:r>
            <a:r>
              <a:rPr lang="en-US" dirty="0" err="1"/>
              <a:t>geométrica</a:t>
            </a:r>
            <a:r>
              <a:rPr lang="en-US" dirty="0"/>
              <a:t> no </a:t>
            </a:r>
            <a:r>
              <a:rPr lang="en-US" dirty="0" err="1"/>
              <a:t>gráfico</a:t>
            </a:r>
            <a:endParaRPr lang="en-US" dirty="0"/>
          </a:p>
          <a:p>
            <a:pPr marL="514350" indent="-514350">
              <a:spcAft>
                <a:spcPts val="600"/>
              </a:spcAft>
              <a:buFont typeface="+mj-lt"/>
              <a:buAutoNum type="arabicPeriod"/>
            </a:pPr>
            <a:r>
              <a:rPr lang="en-US" dirty="0" err="1"/>
              <a:t>Discutir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Interpretar</a:t>
            </a:r>
            <a:r>
              <a:rPr lang="en-US" dirty="0"/>
              <a:t> dados (3/3)</a:t>
            </a:r>
          </a:p>
        </p:txBody>
      </p:sp>
    </p:spTree>
    <p:extLst>
      <p:ext uri="{BB962C8B-B14F-4D97-AF65-F5344CB8AC3E}">
        <p14:creationId xmlns:p14="http://schemas.microsoft.com/office/powerpoint/2010/main" val="183423119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>
            <a:extLst>
              <a:ext uri="{FF2B5EF4-FFF2-40B4-BE49-F238E27FC236}">
                <a16:creationId xmlns:a16="http://schemas.microsoft.com/office/drawing/2014/main" id="{7C6D79B3-BA93-6F36-4779-BC6013455956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Interpretar</a:t>
            </a:r>
            <a:r>
              <a:rPr lang="en-US" dirty="0"/>
              <a:t> dados </a:t>
            </a:r>
            <a:r>
              <a:rPr lang="en-US" dirty="0" err="1"/>
              <a:t>resposta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1F46964-2159-672A-120D-0950DA13869F}"/>
              </a:ext>
            </a:extLst>
          </p:cNvPr>
          <p:cNvSpPr txBox="1"/>
          <p:nvPr/>
        </p:nvSpPr>
        <p:spPr>
          <a:xfrm>
            <a:off x="4974019" y="6438679"/>
            <a:ext cx="458152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20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E. coli (epa.gov)</a:t>
            </a:r>
            <a:endParaRPr lang="en-US" sz="120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48FEA0-7DF8-8178-C650-413024119A98}"/>
              </a:ext>
            </a:extLst>
          </p:cNvPr>
          <p:cNvSpPr txBox="1"/>
          <p:nvPr/>
        </p:nvSpPr>
        <p:spPr>
          <a:xfrm>
            <a:off x="9289257" y="4715727"/>
            <a:ext cx="22206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ea typeface="Calibri" panose="020F0502020204030204" pitchFamily="34" charset="0"/>
                <a:cs typeface="Calibri" panose="020F0502020204030204" pitchFamily="34" charset="0"/>
              </a:rPr>
              <a:t>GMT = 126 ufc/ml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C1B6DC69-0BE4-2B85-D987-35181C4A7E3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09342619"/>
              </p:ext>
            </p:extLst>
          </p:nvPr>
        </p:nvGraphicFramePr>
        <p:xfrm>
          <a:off x="1206434" y="1158511"/>
          <a:ext cx="9591853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6E41B61-5BBD-50E1-B326-EBBCB9451A30}"/>
              </a:ext>
            </a:extLst>
          </p:cNvPr>
          <p:cNvCxnSpPr>
            <a:cxnSpLocks/>
          </p:cNvCxnSpPr>
          <p:nvPr/>
        </p:nvCxnSpPr>
        <p:spPr>
          <a:xfrm>
            <a:off x="2321462" y="4915782"/>
            <a:ext cx="6858000" cy="0"/>
          </a:xfrm>
          <a:prstGeom prst="line">
            <a:avLst/>
          </a:prstGeom>
          <a:ln w="38100">
            <a:solidFill>
              <a:srgbClr val="00953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7589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FA5A3463-BE90-543B-D163-6A47ECEA975E}"/>
              </a:ext>
            </a:extLst>
          </p:cNvPr>
          <p:cNvSpPr txBox="1">
            <a:spLocks/>
          </p:cNvSpPr>
          <p:nvPr/>
        </p:nvSpPr>
        <p:spPr>
          <a:xfrm>
            <a:off x="495946" y="1478857"/>
            <a:ext cx="11391254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Explicar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medidas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resultados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epidemiológicos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estatísticos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numa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linguagem</a:t>
            </a:r>
            <a:r>
              <a:rPr lang="en-US" dirty="0">
                <a:solidFill>
                  <a:schemeClr val="bg2"/>
                </a:solidFill>
              </a:rPr>
              <a:t> simples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limites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estabelecidos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valores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esperados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Considerar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qualidade</a:t>
            </a:r>
            <a:r>
              <a:rPr lang="en-US" dirty="0">
                <a:solidFill>
                  <a:schemeClr val="bg2"/>
                </a:solidFill>
              </a:rPr>
              <a:t> dos dados 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err="1"/>
              <a:t>Analisar</a:t>
            </a:r>
            <a:r>
              <a:rPr lang="en-US" b="1" dirty="0"/>
              <a:t> as </a:t>
            </a:r>
            <a:r>
              <a:rPr lang="en-US" b="1" dirty="0" err="1"/>
              <a:t>possíveis</a:t>
            </a:r>
            <a:r>
              <a:rPr lang="en-US" b="1" dirty="0"/>
              <a:t> </a:t>
            </a:r>
            <a:r>
              <a:rPr lang="en-US" b="1" dirty="0" err="1"/>
              <a:t>explicações</a:t>
            </a:r>
            <a:r>
              <a:rPr lang="en-US" b="1" dirty="0"/>
              <a:t> para um </a:t>
            </a:r>
            <a:r>
              <a:rPr lang="en-US" b="1" dirty="0" err="1"/>
              <a:t>aparente</a:t>
            </a:r>
            <a:r>
              <a:rPr lang="en-US" b="1" dirty="0"/>
              <a:t> </a:t>
            </a:r>
            <a:r>
              <a:rPr lang="en-US" b="1" dirty="0" err="1"/>
              <a:t>aumento</a:t>
            </a:r>
            <a:r>
              <a:rPr lang="en-US" b="1" dirty="0"/>
              <a:t> </a:t>
            </a:r>
            <a:br>
              <a:rPr lang="en-US" b="1" dirty="0"/>
            </a:br>
            <a:r>
              <a:rPr lang="en-US" b="1" dirty="0"/>
              <a:t>de </a:t>
            </a:r>
            <a:r>
              <a:rPr lang="en-US" b="1" dirty="0" err="1"/>
              <a:t>casos</a:t>
            </a: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Fazer </a:t>
            </a:r>
            <a:r>
              <a:rPr lang="en-US" dirty="0" err="1">
                <a:solidFill>
                  <a:schemeClr val="bg2"/>
                </a:solidFill>
              </a:rPr>
              <a:t>inferências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sobre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ocorrência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r>
              <a:rPr lang="en-US" dirty="0" err="1">
                <a:solidFill>
                  <a:schemeClr val="bg2"/>
                </a:solidFill>
              </a:rPr>
              <a:t>doenças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partir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dados </a:t>
            </a:r>
            <a:r>
              <a:rPr lang="en-US" dirty="0" err="1">
                <a:solidFill>
                  <a:schemeClr val="bg2"/>
                </a:solidFill>
              </a:rPr>
              <a:t>resumidos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2619205-77C3-821C-7A90-B816F3D3FF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00021980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5">
            <a:extLst>
              <a:ext uri="{FF2B5EF4-FFF2-40B4-BE49-F238E27FC236}">
                <a16:creationId xmlns:a16="http://schemas.microsoft.com/office/drawing/2014/main" id="{21FFA2F4-CA77-505D-0DAF-890B8AF1FF46}"/>
              </a:ext>
            </a:extLst>
          </p:cNvPr>
          <p:cNvSpPr txBox="1">
            <a:spLocks/>
          </p:cNvSpPr>
          <p:nvPr/>
        </p:nvSpPr>
        <p:spPr>
          <a:xfrm>
            <a:off x="838200" y="1523096"/>
            <a:ext cx="10515600" cy="5492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Que </a:t>
            </a:r>
            <a:r>
              <a:rPr lang="en-US" dirty="0" err="1"/>
              <a:t>fatores</a:t>
            </a:r>
            <a:r>
              <a:rPr lang="en-US" dirty="0"/>
              <a:t> </a:t>
            </a:r>
            <a:r>
              <a:rPr lang="en-US" dirty="0" err="1"/>
              <a:t>podem</a:t>
            </a:r>
            <a:r>
              <a:rPr lang="en-US" dirty="0"/>
              <a:t> </a:t>
            </a:r>
            <a:r>
              <a:rPr lang="en-US" dirty="0" err="1"/>
              <a:t>explicar</a:t>
            </a:r>
            <a:r>
              <a:rPr lang="en-US" dirty="0"/>
              <a:t> um </a:t>
            </a:r>
            <a:r>
              <a:rPr lang="en-US" dirty="0" err="1"/>
              <a:t>aparente</a:t>
            </a:r>
            <a:r>
              <a:rPr lang="en-US" dirty="0"/>
              <a:t> </a:t>
            </a:r>
            <a:r>
              <a:rPr lang="en-US" dirty="0" err="1"/>
              <a:t>aumento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b="1" dirty="0">
              <a:solidFill>
                <a:srgbClr val="00953A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457200"/>
            <a:ext cx="10515600" cy="800100"/>
          </a:xfrm>
        </p:spPr>
        <p:txBody>
          <a:bodyPr>
            <a:noAutofit/>
          </a:bodyPr>
          <a:lstStyle/>
          <a:p>
            <a:r>
              <a:rPr lang="en-US"/>
              <a:t>Aumento do número de casos: prática</a:t>
            </a:r>
            <a:endParaRPr lang="en-US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0535306"/>
              </p:ext>
            </p:extLst>
          </p:nvPr>
        </p:nvGraphicFramePr>
        <p:xfrm>
          <a:off x="789380" y="2338138"/>
          <a:ext cx="9849853" cy="434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1471539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0"/>
            <a:ext cx="10515600" cy="1257300"/>
          </a:xfrm>
        </p:spPr>
        <p:txBody>
          <a:bodyPr>
            <a:noAutofit/>
          </a:bodyPr>
          <a:lstStyle/>
          <a:p>
            <a:r>
              <a:rPr lang="en-US" altLang="en-US"/>
              <a:t>O que pode explicar um aparente aumento de casos? (1/2)</a:t>
            </a:r>
            <a:endParaRPr lang="en-US" altLang="en-US" dirty="0"/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838200" y="1478857"/>
            <a:ext cx="10515600" cy="4639309"/>
          </a:xfrm>
        </p:spPr>
        <p:txBody>
          <a:bodyPr>
            <a:noAutofit/>
          </a:bodyPr>
          <a:lstStyle/>
          <a:p>
            <a:r>
              <a:rPr lang="en-US" altLang="en-US"/>
              <a:t>Aumento real da ocorrência de doenças devido a:</a:t>
            </a:r>
          </a:p>
        </p:txBody>
      </p:sp>
      <p:pic>
        <p:nvPicPr>
          <p:cNvPr id="3" name="Picture 2" descr="6 Seasonal Business Tips to Survive the Slow Off-Season">
            <a:extLst>
              <a:ext uri="{FF2B5EF4-FFF2-40B4-BE49-F238E27FC236}">
                <a16:creationId xmlns:a16="http://schemas.microsoft.com/office/drawing/2014/main" id="{C7B76DAF-3704-9AF9-44D8-BB7DFC4568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333" y="2669503"/>
            <a:ext cx="3217333" cy="203537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9E83F55-D068-5D10-1C06-769FD9C2AE78}"/>
              </a:ext>
            </a:extLst>
          </p:cNvPr>
          <p:cNvSpPr txBox="1"/>
          <p:nvPr/>
        </p:nvSpPr>
        <p:spPr>
          <a:xfrm>
            <a:off x="833594" y="4926439"/>
            <a:ext cx="3217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Surto/epidemia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CDE9CA-165D-4FDC-5456-8C2D2D0FB453}"/>
              </a:ext>
            </a:extLst>
          </p:cNvPr>
          <p:cNvSpPr txBox="1"/>
          <p:nvPr/>
        </p:nvSpPr>
        <p:spPr>
          <a:xfrm>
            <a:off x="4487333" y="4926439"/>
            <a:ext cx="32173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Padrão</a:t>
            </a:r>
            <a:r>
              <a:rPr lang="en-US" sz="2800" dirty="0"/>
              <a:t> </a:t>
            </a:r>
            <a:r>
              <a:rPr lang="en-US" sz="2800" dirty="0" err="1"/>
              <a:t>sazonal</a:t>
            </a:r>
            <a:endParaRPr lang="en-US" sz="28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E767A1-ABDB-9E70-CC88-DD986A5AA617}"/>
              </a:ext>
            </a:extLst>
          </p:cNvPr>
          <p:cNvSpPr txBox="1"/>
          <p:nvPr/>
        </p:nvSpPr>
        <p:spPr>
          <a:xfrm>
            <a:off x="8313238" y="4926439"/>
            <a:ext cx="321733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err="1"/>
              <a:t>Aumento</a:t>
            </a:r>
            <a:r>
              <a:rPr lang="en-US" sz="2800" dirty="0"/>
              <a:t> </a:t>
            </a:r>
            <a:r>
              <a:rPr lang="en-US" sz="2800" dirty="0" err="1"/>
              <a:t>súbito</a:t>
            </a:r>
            <a:r>
              <a:rPr lang="en-US" sz="2800" dirty="0"/>
              <a:t> do </a:t>
            </a:r>
            <a:r>
              <a:rPr lang="en-US" sz="2800" dirty="0" err="1"/>
              <a:t>tamanho</a:t>
            </a:r>
            <a:r>
              <a:rPr lang="en-US" sz="2800" dirty="0"/>
              <a:t> da </a:t>
            </a:r>
            <a:r>
              <a:rPr lang="en-US" sz="2800" dirty="0" err="1"/>
              <a:t>população</a:t>
            </a:r>
            <a:endParaRPr lang="en-US" sz="2800" dirty="0"/>
          </a:p>
        </p:txBody>
      </p:sp>
      <p:pic>
        <p:nvPicPr>
          <p:cNvPr id="2052" name="Picture 4" descr="Image result for crowded city in africa">
            <a:extLst>
              <a:ext uri="{FF2B5EF4-FFF2-40B4-BE49-F238E27FC236}">
                <a16:creationId xmlns:a16="http://schemas.microsoft.com/office/drawing/2014/main" id="{7303F303-4530-59F5-0BF7-A4888BAEC4E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6" r="12728"/>
          <a:stretch/>
        </p:blipFill>
        <p:spPr bwMode="auto">
          <a:xfrm>
            <a:off x="8620230" y="2669503"/>
            <a:ext cx="2603350" cy="2035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Image result for outbreak alert sign">
            <a:extLst>
              <a:ext uri="{FF2B5EF4-FFF2-40B4-BE49-F238E27FC236}">
                <a16:creationId xmlns:a16="http://schemas.microsoft.com/office/drawing/2014/main" id="{F394DE71-38DF-5A4E-84D7-141A40688A2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3" t="5308" r="4952" b="4888"/>
          <a:stretch/>
        </p:blipFill>
        <p:spPr bwMode="auto">
          <a:xfrm>
            <a:off x="1421027" y="2669503"/>
            <a:ext cx="2038865" cy="203537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0418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>
            <a:extLst>
              <a:ext uri="{FF2B5EF4-FFF2-40B4-BE49-F238E27FC236}">
                <a16:creationId xmlns:a16="http://schemas.microsoft.com/office/drawing/2014/main" id="{E468274F-D2E4-2E6D-B48F-3C9B0BC2479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en-US" dirty="0"/>
              <a:t>O que </a:t>
            </a:r>
            <a:r>
              <a:rPr lang="en-US" altLang="en-US" dirty="0" err="1"/>
              <a:t>pode</a:t>
            </a:r>
            <a:r>
              <a:rPr lang="en-US" altLang="en-US" dirty="0"/>
              <a:t> </a:t>
            </a:r>
            <a:r>
              <a:rPr lang="en-US" altLang="en-US" dirty="0" err="1"/>
              <a:t>explicar</a:t>
            </a:r>
            <a:r>
              <a:rPr lang="en-US" altLang="en-US" dirty="0"/>
              <a:t> um </a:t>
            </a:r>
            <a:r>
              <a:rPr lang="en-US" altLang="en-US" dirty="0" err="1"/>
              <a:t>aparente</a:t>
            </a:r>
            <a:r>
              <a:rPr lang="en-US" altLang="en-US" dirty="0"/>
              <a:t> </a:t>
            </a:r>
            <a:r>
              <a:rPr lang="en-US" altLang="en-US" dirty="0" err="1"/>
              <a:t>aumento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? (2/2)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sz="half" idx="2"/>
          </p:nvPr>
        </p:nvSpPr>
        <p:spPr>
          <a:xfrm>
            <a:off x="838200" y="1478857"/>
            <a:ext cx="11049000" cy="46393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b="1" dirty="0" err="1">
                <a:solidFill>
                  <a:srgbClr val="00953A"/>
                </a:solidFill>
              </a:rPr>
              <a:t>Aumento</a:t>
            </a:r>
            <a:r>
              <a:rPr lang="en-US" altLang="en-US" b="1" dirty="0">
                <a:solidFill>
                  <a:srgbClr val="00953A"/>
                </a:solidFill>
              </a:rPr>
              <a:t> </a:t>
            </a:r>
            <a:r>
              <a:rPr lang="en-US" altLang="en-US" b="1" dirty="0" err="1">
                <a:solidFill>
                  <a:srgbClr val="00953A"/>
                </a:solidFill>
              </a:rPr>
              <a:t>aparente</a:t>
            </a:r>
            <a:r>
              <a:rPr lang="en-US" altLang="en-US" b="1" dirty="0">
                <a:solidFill>
                  <a:srgbClr val="00953A"/>
                </a:solidFill>
              </a:rPr>
              <a:t> </a:t>
            </a:r>
            <a:r>
              <a:rPr lang="en-US" altLang="en-US" dirty="0"/>
              <a:t>da </a:t>
            </a:r>
            <a:r>
              <a:rPr lang="en-US" altLang="en-US" dirty="0" err="1"/>
              <a:t>ocorrência</a:t>
            </a:r>
            <a:r>
              <a:rPr lang="en-US" altLang="en-US" dirty="0"/>
              <a:t> de </a:t>
            </a:r>
            <a:r>
              <a:rPr lang="en-US" altLang="en-US" dirty="0" err="1"/>
              <a:t>doenças</a:t>
            </a:r>
            <a:r>
              <a:rPr lang="en-US" altLang="en-US" dirty="0"/>
              <a:t> </a:t>
            </a:r>
            <a:r>
              <a:rPr lang="en-US" altLang="en-US" dirty="0" err="1"/>
              <a:t>devido</a:t>
            </a:r>
            <a:r>
              <a:rPr lang="en-US" altLang="en-US" dirty="0"/>
              <a:t> a:</a:t>
            </a:r>
          </a:p>
          <a:p>
            <a:pPr lvl="1"/>
            <a:r>
              <a:rPr lang="en-US" altLang="en-US" dirty="0" err="1"/>
              <a:t>Alteração</a:t>
            </a:r>
            <a:r>
              <a:rPr lang="en-US" altLang="en-US" dirty="0"/>
              <a:t> dos </a:t>
            </a:r>
            <a:r>
              <a:rPr lang="en-US" altLang="en-US" dirty="0" err="1"/>
              <a:t>procedimentos</a:t>
            </a:r>
            <a:r>
              <a:rPr lang="en-US" altLang="en-US" dirty="0"/>
              <a:t> de </a:t>
            </a:r>
            <a:r>
              <a:rPr lang="en-US" altLang="en-US" dirty="0" err="1"/>
              <a:t>notificação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do </a:t>
            </a:r>
            <a:r>
              <a:rPr lang="en-US" altLang="en-US" dirty="0" err="1"/>
              <a:t>sistema</a:t>
            </a:r>
            <a:r>
              <a:rPr lang="en-US" altLang="en-US" dirty="0"/>
              <a:t> de </a:t>
            </a:r>
            <a:r>
              <a:rPr lang="en-US" altLang="en-US" dirty="0" err="1"/>
              <a:t>vigilância</a:t>
            </a:r>
            <a:endParaRPr lang="en-US" dirty="0"/>
          </a:p>
          <a:p>
            <a:pPr lvl="1"/>
            <a:r>
              <a:rPr lang="en-US" altLang="en-US" dirty="0" err="1"/>
              <a:t>Alteração</a:t>
            </a:r>
            <a:r>
              <a:rPr lang="en-US" altLang="en-US" dirty="0"/>
              <a:t> da </a:t>
            </a:r>
            <a:r>
              <a:rPr lang="en-US" altLang="en-US" dirty="0" err="1"/>
              <a:t>definição</a:t>
            </a:r>
            <a:r>
              <a:rPr lang="en-US" altLang="en-US" dirty="0"/>
              <a:t> do </a:t>
            </a:r>
            <a:r>
              <a:rPr lang="en-US" altLang="en-US" dirty="0" err="1"/>
              <a:t>caso</a:t>
            </a:r>
            <a:endParaRPr lang="en-US" altLang="en-US" dirty="0"/>
          </a:p>
          <a:p>
            <a:pPr lvl="1"/>
            <a:r>
              <a:rPr lang="en-US" altLang="en-US" dirty="0" err="1"/>
              <a:t>Aumento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melhoria</a:t>
            </a:r>
            <a:r>
              <a:rPr lang="en-US" altLang="en-US" dirty="0"/>
              <a:t> dos testes </a:t>
            </a:r>
            <a:r>
              <a:rPr lang="en-US" altLang="en-US" dirty="0" err="1"/>
              <a:t>laboratoriais</a:t>
            </a:r>
            <a:r>
              <a:rPr lang="en-US" altLang="en-US" dirty="0"/>
              <a:t>/</a:t>
            </a:r>
            <a:r>
              <a:rPr lang="en-US" altLang="en-US" dirty="0" err="1"/>
              <a:t>procedimentos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de </a:t>
            </a:r>
            <a:r>
              <a:rPr lang="en-US" altLang="en-US" dirty="0" err="1"/>
              <a:t>diagnóstico</a:t>
            </a:r>
            <a:endParaRPr lang="en-US" altLang="en-US" dirty="0"/>
          </a:p>
          <a:p>
            <a:pPr lvl="1"/>
            <a:r>
              <a:rPr lang="en-US" altLang="en-US" dirty="0"/>
              <a:t>Maior </a:t>
            </a:r>
            <a:r>
              <a:rPr lang="en-US" altLang="en-US" dirty="0" err="1"/>
              <a:t>sensibilização</a:t>
            </a:r>
            <a:r>
              <a:rPr lang="en-US" altLang="en-US" dirty="0"/>
              <a:t> para a </a:t>
            </a:r>
            <a:r>
              <a:rPr lang="en-US" altLang="en-US" dirty="0" err="1"/>
              <a:t>doença</a:t>
            </a:r>
            <a:r>
              <a:rPr lang="en-US" altLang="en-US" dirty="0"/>
              <a:t> (</a:t>
            </a:r>
            <a:r>
              <a:rPr lang="en-US" altLang="en-US" dirty="0" err="1"/>
              <a:t>público</a:t>
            </a:r>
            <a:r>
              <a:rPr lang="en-US" altLang="en-US" dirty="0"/>
              <a:t> e/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prestadores</a:t>
            </a:r>
            <a:r>
              <a:rPr lang="en-US" altLang="en-US" dirty="0"/>
              <a:t> de </a:t>
            </a:r>
            <a:r>
              <a:rPr lang="en-US" altLang="en-US" dirty="0" err="1"/>
              <a:t>serviços</a:t>
            </a:r>
            <a:r>
              <a:rPr lang="en-US" altLang="en-US" dirty="0"/>
              <a:t>)</a:t>
            </a:r>
          </a:p>
          <a:p>
            <a:pPr lvl="1"/>
            <a:r>
              <a:rPr lang="en-US" altLang="en-US" dirty="0"/>
              <a:t>Maior </a:t>
            </a:r>
            <a:r>
              <a:rPr lang="en-US" altLang="en-US" dirty="0" err="1"/>
              <a:t>acesso</a:t>
            </a:r>
            <a:r>
              <a:rPr lang="en-US" altLang="en-US" dirty="0"/>
              <a:t> </a:t>
            </a:r>
            <a:r>
              <a:rPr lang="en-US" altLang="en-US" dirty="0" err="1"/>
              <a:t>aos</a:t>
            </a:r>
            <a:r>
              <a:rPr lang="en-US" altLang="en-US" dirty="0"/>
              <a:t> </a:t>
            </a:r>
            <a:r>
              <a:rPr lang="en-US" altLang="en-US" dirty="0" err="1"/>
              <a:t>cuidados</a:t>
            </a:r>
            <a:r>
              <a:rPr lang="en-US" altLang="en-US" dirty="0"/>
              <a:t> de </a:t>
            </a:r>
            <a:r>
              <a:rPr lang="en-US" altLang="en-US" dirty="0" err="1"/>
              <a:t>saúde</a:t>
            </a:r>
            <a:endParaRPr lang="en-US" altLang="en-US" dirty="0"/>
          </a:p>
          <a:p>
            <a:pPr lvl="1"/>
            <a:r>
              <a:rPr lang="en-US" altLang="en-US" dirty="0"/>
              <a:t>Novo </a:t>
            </a:r>
            <a:r>
              <a:rPr lang="en-US" altLang="en-US" dirty="0" err="1"/>
              <a:t>prestador</a:t>
            </a:r>
            <a:r>
              <a:rPr lang="en-US" altLang="en-US" dirty="0"/>
              <a:t> de </a:t>
            </a:r>
            <a:r>
              <a:rPr lang="en-US" altLang="en-US" dirty="0" err="1"/>
              <a:t>cuidados</a:t>
            </a:r>
            <a:r>
              <a:rPr lang="en-US" altLang="en-US" dirty="0"/>
              <a:t> de </a:t>
            </a:r>
            <a:r>
              <a:rPr lang="en-US" altLang="en-US" dirty="0" err="1"/>
              <a:t>saúde</a:t>
            </a:r>
            <a:r>
              <a:rPr lang="en-US" altLang="en-US" dirty="0"/>
              <a:t>, </a:t>
            </a:r>
            <a:r>
              <a:rPr lang="en-US" altLang="en-US" dirty="0" err="1"/>
              <a:t>médico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</a:t>
            </a:r>
            <a:r>
              <a:rPr lang="en-US" altLang="en-US" dirty="0" err="1"/>
              <a:t>clínica</a:t>
            </a:r>
            <a:endParaRPr lang="en-US" altLang="en-US" dirty="0"/>
          </a:p>
          <a:p>
            <a:pPr lvl="1"/>
            <a:r>
              <a:rPr lang="en-US" altLang="en-US" dirty="0"/>
              <a:t>Erro de </a:t>
            </a:r>
            <a:r>
              <a:rPr lang="en-US" altLang="en-US" dirty="0" err="1"/>
              <a:t>laboratório</a:t>
            </a:r>
            <a:r>
              <a:rPr lang="en-US" altLang="en-US" dirty="0"/>
              <a:t> </a:t>
            </a:r>
            <a:r>
              <a:rPr lang="en-US" altLang="en-US" dirty="0" err="1"/>
              <a:t>ou</a:t>
            </a:r>
            <a:r>
              <a:rPr lang="en-US" altLang="en-US" dirty="0"/>
              <a:t> de </a:t>
            </a:r>
            <a:r>
              <a:rPr lang="en-US" altLang="en-US" dirty="0" err="1"/>
              <a:t>diagnóstico</a:t>
            </a:r>
            <a:endParaRPr lang="en-US" altLang="en-US" dirty="0"/>
          </a:p>
          <a:p>
            <a:pPr lvl="1"/>
            <a:r>
              <a:rPr lang="en-US" altLang="en-US" dirty="0" err="1"/>
              <a:t>Remessas</a:t>
            </a:r>
            <a:r>
              <a:rPr lang="en-US" altLang="en-US" dirty="0"/>
              <a:t> </a:t>
            </a:r>
            <a:r>
              <a:rPr lang="en-US" altLang="en-US" dirty="0" err="1"/>
              <a:t>reprezadas</a:t>
            </a:r>
            <a:r>
              <a:rPr lang="en-US" altLang="en-US" dirty="0"/>
              <a:t> de </a:t>
            </a:r>
            <a:r>
              <a:rPr lang="en-US" altLang="en-US" dirty="0" err="1"/>
              <a:t>relatório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4817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841826-D2BC-F5FF-430B-B979069EC3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Descrever e </a:t>
            </a:r>
            <a:r>
              <a:rPr lang="en-US" dirty="0" err="1"/>
              <a:t>interpretar</a:t>
            </a:r>
            <a:r>
              <a:rPr lang="en-US" dirty="0"/>
              <a:t> (1/2) </a:t>
            </a:r>
          </a:p>
        </p:txBody>
      </p:sp>
      <p:sp>
        <p:nvSpPr>
          <p:cNvPr id="6" name="Text Placeholder 6">
            <a:extLst>
              <a:ext uri="{FF2B5EF4-FFF2-40B4-BE49-F238E27FC236}">
                <a16:creationId xmlns:a16="http://schemas.microsoft.com/office/drawing/2014/main" id="{89E127D7-6B0C-2E62-9E41-49798519908B}"/>
              </a:ext>
            </a:extLst>
          </p:cNvPr>
          <p:cNvSpPr txBox="1">
            <a:spLocks/>
          </p:cNvSpPr>
          <p:nvPr/>
        </p:nvSpPr>
        <p:spPr>
          <a:xfrm>
            <a:off x="1239864" y="5277738"/>
            <a:ext cx="4557741" cy="1018052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Clr>
                <a:srgbClr val="005808"/>
              </a:buClr>
              <a:buNone/>
            </a:pPr>
            <a:r>
              <a:rPr lang="en-US" kern="0" dirty="0"/>
              <a:t>1. Descrever </a:t>
            </a:r>
            <a:r>
              <a:rPr lang="en-US" kern="0" dirty="0" err="1"/>
              <a:t>os</a:t>
            </a:r>
            <a:r>
              <a:rPr lang="en-US" kern="0" dirty="0"/>
              <a:t> dados =</a:t>
            </a:r>
          </a:p>
          <a:p>
            <a:pPr marL="0" indent="0">
              <a:buClr>
                <a:srgbClr val="005808"/>
              </a:buClr>
              <a:buNone/>
            </a:pPr>
            <a:r>
              <a:rPr lang="en-US" kern="0" dirty="0"/>
              <a:t>2. </a:t>
            </a:r>
            <a:r>
              <a:rPr lang="en-US" kern="0" dirty="0" err="1"/>
              <a:t>Interpretar</a:t>
            </a:r>
            <a:r>
              <a:rPr lang="en-US" kern="0" dirty="0"/>
              <a:t> </a:t>
            </a:r>
            <a:r>
              <a:rPr lang="en-US" kern="0" dirty="0" err="1"/>
              <a:t>os</a:t>
            </a:r>
            <a:r>
              <a:rPr lang="en-US" kern="0" dirty="0"/>
              <a:t> dados =</a:t>
            </a:r>
            <a:endParaRPr lang="en-US" i="1" kern="0" dirty="0"/>
          </a:p>
        </p:txBody>
      </p:sp>
      <p:sp>
        <p:nvSpPr>
          <p:cNvPr id="8" name="Text Placeholder 6">
            <a:extLst>
              <a:ext uri="{FF2B5EF4-FFF2-40B4-BE49-F238E27FC236}">
                <a16:creationId xmlns:a16="http://schemas.microsoft.com/office/drawing/2014/main" id="{CE3DBB9D-7354-12A9-C1D9-65FC1FD1864D}"/>
              </a:ext>
            </a:extLst>
          </p:cNvPr>
          <p:cNvSpPr txBox="1">
            <a:spLocks/>
          </p:cNvSpPr>
          <p:nvPr/>
        </p:nvSpPr>
        <p:spPr>
          <a:xfrm>
            <a:off x="5239666" y="5274625"/>
            <a:ext cx="5852160" cy="1021165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800" kern="1200">
                <a:solidFill>
                  <a:schemeClr val="accent5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i="1" dirty="0">
                <a:solidFill>
                  <a:schemeClr val="tx1"/>
                </a:solidFill>
              </a:rPr>
              <a:t>O que </a:t>
            </a:r>
            <a:r>
              <a:rPr lang="en-US" b="1" i="1" dirty="0" err="1">
                <a:solidFill>
                  <a:schemeClr val="tx1"/>
                </a:solidFill>
              </a:rPr>
              <a:t>os</a:t>
            </a:r>
            <a:r>
              <a:rPr lang="en-US" b="1" i="1" dirty="0">
                <a:solidFill>
                  <a:schemeClr val="tx1"/>
                </a:solidFill>
              </a:rPr>
              <a:t> dados </a:t>
            </a:r>
            <a:r>
              <a:rPr lang="en-US" b="1" i="1" dirty="0" err="1">
                <a:solidFill>
                  <a:schemeClr val="tx1"/>
                </a:solidFill>
              </a:rPr>
              <a:t>mostram</a:t>
            </a:r>
            <a:r>
              <a:rPr lang="en-US" b="1" i="1" dirty="0">
                <a:solidFill>
                  <a:schemeClr val="tx1"/>
                </a:solidFill>
              </a:rPr>
              <a:t>?</a:t>
            </a:r>
          </a:p>
          <a:p>
            <a:r>
              <a:rPr lang="en-US" b="1" i="1" dirty="0">
                <a:solidFill>
                  <a:schemeClr val="tx1"/>
                </a:solidFill>
              </a:rPr>
              <a:t>O que </a:t>
            </a:r>
            <a:r>
              <a:rPr lang="en-US" b="1" i="1" dirty="0" err="1">
                <a:solidFill>
                  <a:schemeClr val="tx1"/>
                </a:solidFill>
              </a:rPr>
              <a:t>significam</a:t>
            </a:r>
            <a:r>
              <a:rPr lang="en-US" b="1" i="1" dirty="0">
                <a:solidFill>
                  <a:schemeClr val="tx1"/>
                </a:solidFill>
              </a:rPr>
              <a:t> </a:t>
            </a:r>
            <a:r>
              <a:rPr lang="en-US" b="1" i="1" dirty="0" err="1">
                <a:solidFill>
                  <a:schemeClr val="tx1"/>
                </a:solidFill>
              </a:rPr>
              <a:t>os</a:t>
            </a:r>
            <a:r>
              <a:rPr lang="en-US" b="1" i="1" dirty="0">
                <a:solidFill>
                  <a:schemeClr val="tx1"/>
                </a:solidFill>
              </a:rPr>
              <a:t> dados?</a:t>
            </a:r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8EB69B3F-A810-474E-A70A-65AC989C245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8693886"/>
              </p:ext>
            </p:extLst>
          </p:nvPr>
        </p:nvGraphicFramePr>
        <p:xfrm>
          <a:off x="958404" y="1548390"/>
          <a:ext cx="9360792" cy="3613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69234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7D752C-94FE-F001-1976-12980F8B25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noFill/>
        </p:spPr>
        <p:txBody>
          <a:bodyPr/>
          <a:lstStyle/>
          <a:p>
            <a:pPr marL="0" indent="0" algn="ctr">
              <a:buNone/>
            </a:pPr>
            <a:r>
              <a:rPr lang="en-US" altLang="en-US" dirty="0"/>
              <a:t>O que </a:t>
            </a:r>
            <a:r>
              <a:rPr lang="en-US" altLang="en-US" dirty="0" err="1"/>
              <a:t>acha</a:t>
            </a:r>
            <a:r>
              <a:rPr lang="en-US" altLang="en-US" dirty="0"/>
              <a:t> que </a:t>
            </a:r>
            <a:r>
              <a:rPr lang="en-US" altLang="en-US" dirty="0" err="1"/>
              <a:t>pode</a:t>
            </a:r>
            <a:r>
              <a:rPr lang="en-US" altLang="en-US" dirty="0"/>
              <a:t> </a:t>
            </a:r>
            <a:r>
              <a:rPr lang="en-US" altLang="en-US" dirty="0" err="1"/>
              <a:t>ter</a:t>
            </a:r>
            <a:r>
              <a:rPr lang="en-US" altLang="en-US" dirty="0"/>
              <a:t> </a:t>
            </a:r>
            <a:r>
              <a:rPr lang="en-US" altLang="en-US" dirty="0" err="1"/>
              <a:t>causado</a:t>
            </a:r>
            <a:r>
              <a:rPr lang="en-US" altLang="en-US" dirty="0"/>
              <a:t> o </a:t>
            </a:r>
            <a:r>
              <a:rPr lang="en-US" altLang="en-US" dirty="0" err="1"/>
              <a:t>aumento</a:t>
            </a:r>
            <a:r>
              <a:rPr lang="en-US" altLang="en-US" dirty="0"/>
              <a:t> do </a:t>
            </a:r>
            <a:r>
              <a:rPr lang="en-US" altLang="en-US" dirty="0" err="1"/>
              <a:t>número</a:t>
            </a:r>
            <a:r>
              <a:rPr lang="en-US" altLang="en-US" dirty="0"/>
              <a:t> </a:t>
            </a:r>
            <a:br>
              <a:rPr lang="en-US" altLang="en-US" dirty="0"/>
            </a:br>
            <a:r>
              <a:rPr lang="en-US" altLang="en-US" dirty="0"/>
              <a:t>de </a:t>
            </a:r>
            <a:r>
              <a:rPr lang="en-US" altLang="en-US" dirty="0" err="1"/>
              <a:t>casos</a:t>
            </a:r>
            <a:r>
              <a:rPr lang="en-US" altLang="en-US" dirty="0"/>
              <a:t>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E65477-6CC5-E8F4-16E6-7804F86CE8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Aumento aparente: prática 1</a:t>
            </a:r>
            <a:endParaRPr lang="en-US" dirty="0"/>
          </a:p>
        </p:txBody>
      </p:sp>
      <p:grpSp>
        <p:nvGrpSpPr>
          <p:cNvPr id="51203" name="Group 3"/>
          <p:cNvGrpSpPr>
            <a:grpSpLocks/>
          </p:cNvGrpSpPr>
          <p:nvPr/>
        </p:nvGrpSpPr>
        <p:grpSpPr bwMode="auto">
          <a:xfrm>
            <a:off x="1076701" y="2526631"/>
            <a:ext cx="10110789" cy="3591535"/>
            <a:chOff x="528" y="1065"/>
            <a:chExt cx="4723" cy="3065"/>
          </a:xfrm>
        </p:grpSpPr>
        <p:sp>
          <p:nvSpPr>
            <p:cNvPr id="619524" name="Line 4"/>
            <p:cNvSpPr>
              <a:spLocks noChangeShapeType="1"/>
            </p:cNvSpPr>
            <p:nvPr/>
          </p:nvSpPr>
          <p:spPr bwMode="auto">
            <a:xfrm>
              <a:off x="3761" y="1432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26" name="Line 6"/>
            <p:cNvSpPr>
              <a:spLocks noChangeShapeType="1"/>
            </p:cNvSpPr>
            <p:nvPr/>
          </p:nvSpPr>
          <p:spPr bwMode="auto">
            <a:xfrm>
              <a:off x="3480" y="1431"/>
              <a:ext cx="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28" name="Line 8"/>
            <p:cNvSpPr>
              <a:spLocks noChangeShapeType="1"/>
            </p:cNvSpPr>
            <p:nvPr/>
          </p:nvSpPr>
          <p:spPr bwMode="auto">
            <a:xfrm>
              <a:off x="931" y="1158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29" name="Freeform 9"/>
            <p:cNvSpPr>
              <a:spLocks/>
            </p:cNvSpPr>
            <p:nvPr/>
          </p:nvSpPr>
          <p:spPr bwMode="auto">
            <a:xfrm>
              <a:off x="920" y="1158"/>
              <a:ext cx="12" cy="2684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2683"/>
                </a:cxn>
                <a:cxn ang="0">
                  <a:pos x="0" y="268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2684">
                  <a:moveTo>
                    <a:pt x="11" y="0"/>
                  </a:moveTo>
                  <a:lnTo>
                    <a:pt x="11" y="2683"/>
                  </a:lnTo>
                  <a:lnTo>
                    <a:pt x="0" y="268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0" name="Line 10"/>
            <p:cNvSpPr>
              <a:spLocks noChangeShapeType="1"/>
            </p:cNvSpPr>
            <p:nvPr/>
          </p:nvSpPr>
          <p:spPr bwMode="auto">
            <a:xfrm>
              <a:off x="926" y="3399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1" name="Freeform 11"/>
            <p:cNvSpPr>
              <a:spLocks/>
            </p:cNvSpPr>
            <p:nvPr/>
          </p:nvSpPr>
          <p:spPr bwMode="auto">
            <a:xfrm>
              <a:off x="895" y="3388"/>
              <a:ext cx="32" cy="12"/>
            </a:xfrm>
            <a:custGeom>
              <a:avLst/>
              <a:gdLst/>
              <a:ahLst/>
              <a:cxnLst>
                <a:cxn ang="0">
                  <a:pos x="31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1"/>
                </a:cxn>
                <a:cxn ang="0">
                  <a:pos x="31" y="11"/>
                </a:cxn>
              </a:cxnLst>
              <a:rect l="0" t="0" r="r" b="b"/>
              <a:pathLst>
                <a:path w="32" h="12">
                  <a:moveTo>
                    <a:pt x="31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1"/>
                  </a:lnTo>
                  <a:lnTo>
                    <a:pt x="31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2" name="Line 12"/>
            <p:cNvSpPr>
              <a:spLocks noChangeShapeType="1"/>
            </p:cNvSpPr>
            <p:nvPr/>
          </p:nvSpPr>
          <p:spPr bwMode="auto">
            <a:xfrm>
              <a:off x="926" y="2952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3" name="Freeform 13"/>
            <p:cNvSpPr>
              <a:spLocks/>
            </p:cNvSpPr>
            <p:nvPr/>
          </p:nvSpPr>
          <p:spPr bwMode="auto">
            <a:xfrm>
              <a:off x="895" y="2941"/>
              <a:ext cx="32" cy="12"/>
            </a:xfrm>
            <a:custGeom>
              <a:avLst/>
              <a:gdLst/>
              <a:ahLst/>
              <a:cxnLst>
                <a:cxn ang="0">
                  <a:pos x="31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1"/>
                </a:cxn>
                <a:cxn ang="0">
                  <a:pos x="31" y="11"/>
                </a:cxn>
              </a:cxnLst>
              <a:rect l="0" t="0" r="r" b="b"/>
              <a:pathLst>
                <a:path w="32" h="12">
                  <a:moveTo>
                    <a:pt x="31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1"/>
                  </a:lnTo>
                  <a:lnTo>
                    <a:pt x="31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4" name="Line 14"/>
            <p:cNvSpPr>
              <a:spLocks noChangeShapeType="1"/>
            </p:cNvSpPr>
            <p:nvPr/>
          </p:nvSpPr>
          <p:spPr bwMode="auto">
            <a:xfrm>
              <a:off x="926" y="250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5" name="Freeform 15"/>
            <p:cNvSpPr>
              <a:spLocks/>
            </p:cNvSpPr>
            <p:nvPr/>
          </p:nvSpPr>
          <p:spPr bwMode="auto">
            <a:xfrm>
              <a:off x="895" y="2494"/>
              <a:ext cx="32" cy="12"/>
            </a:xfrm>
            <a:custGeom>
              <a:avLst/>
              <a:gdLst/>
              <a:ahLst/>
              <a:cxnLst>
                <a:cxn ang="0">
                  <a:pos x="31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1"/>
                </a:cxn>
                <a:cxn ang="0">
                  <a:pos x="31" y="11"/>
                </a:cxn>
              </a:cxnLst>
              <a:rect l="0" t="0" r="r" b="b"/>
              <a:pathLst>
                <a:path w="32" h="12">
                  <a:moveTo>
                    <a:pt x="31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1"/>
                  </a:lnTo>
                  <a:lnTo>
                    <a:pt x="31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6" name="Line 16"/>
            <p:cNvSpPr>
              <a:spLocks noChangeShapeType="1"/>
            </p:cNvSpPr>
            <p:nvPr/>
          </p:nvSpPr>
          <p:spPr bwMode="auto">
            <a:xfrm>
              <a:off x="926" y="2059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7" name="Freeform 17"/>
            <p:cNvSpPr>
              <a:spLocks/>
            </p:cNvSpPr>
            <p:nvPr/>
          </p:nvSpPr>
          <p:spPr bwMode="auto">
            <a:xfrm>
              <a:off x="895" y="2047"/>
              <a:ext cx="32" cy="11"/>
            </a:xfrm>
            <a:custGeom>
              <a:avLst/>
              <a:gdLst/>
              <a:ahLst/>
              <a:cxnLst>
                <a:cxn ang="0">
                  <a:pos x="31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1"/>
                </a:cxn>
                <a:cxn ang="0">
                  <a:pos x="31" y="11"/>
                </a:cxn>
              </a:cxnLst>
              <a:rect l="0" t="0" r="r" b="b"/>
              <a:pathLst>
                <a:path w="32" h="12">
                  <a:moveTo>
                    <a:pt x="31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1"/>
                  </a:lnTo>
                  <a:lnTo>
                    <a:pt x="31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8" name="Line 18"/>
            <p:cNvSpPr>
              <a:spLocks noChangeShapeType="1"/>
            </p:cNvSpPr>
            <p:nvPr/>
          </p:nvSpPr>
          <p:spPr bwMode="auto">
            <a:xfrm>
              <a:off x="926" y="1610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39" name="Freeform 19"/>
            <p:cNvSpPr>
              <a:spLocks/>
            </p:cNvSpPr>
            <p:nvPr/>
          </p:nvSpPr>
          <p:spPr bwMode="auto">
            <a:xfrm>
              <a:off x="895" y="1599"/>
              <a:ext cx="32" cy="11"/>
            </a:xfrm>
            <a:custGeom>
              <a:avLst/>
              <a:gdLst/>
              <a:ahLst/>
              <a:cxnLst>
                <a:cxn ang="0">
                  <a:pos x="31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1"/>
                </a:cxn>
                <a:cxn ang="0">
                  <a:pos x="31" y="11"/>
                </a:cxn>
              </a:cxnLst>
              <a:rect l="0" t="0" r="r" b="b"/>
              <a:pathLst>
                <a:path w="32" h="12">
                  <a:moveTo>
                    <a:pt x="31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1"/>
                  </a:lnTo>
                  <a:lnTo>
                    <a:pt x="31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0" name="Line 20"/>
            <p:cNvSpPr>
              <a:spLocks noChangeShapeType="1"/>
            </p:cNvSpPr>
            <p:nvPr/>
          </p:nvSpPr>
          <p:spPr bwMode="auto">
            <a:xfrm>
              <a:off x="926" y="1162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1" name="Freeform 21"/>
            <p:cNvSpPr>
              <a:spLocks/>
            </p:cNvSpPr>
            <p:nvPr/>
          </p:nvSpPr>
          <p:spPr bwMode="auto">
            <a:xfrm>
              <a:off x="895" y="1152"/>
              <a:ext cx="32" cy="10"/>
            </a:xfrm>
            <a:custGeom>
              <a:avLst/>
              <a:gdLst/>
              <a:ahLst/>
              <a:cxnLst>
                <a:cxn ang="0">
                  <a:pos x="31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1"/>
                </a:cxn>
                <a:cxn ang="0">
                  <a:pos x="31" y="11"/>
                </a:cxn>
              </a:cxnLst>
              <a:rect l="0" t="0" r="r" b="b"/>
              <a:pathLst>
                <a:path w="32" h="12">
                  <a:moveTo>
                    <a:pt x="31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1"/>
                  </a:lnTo>
                  <a:lnTo>
                    <a:pt x="31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2" name="Line 22"/>
            <p:cNvSpPr>
              <a:spLocks noChangeShapeType="1"/>
            </p:cNvSpPr>
            <p:nvPr/>
          </p:nvSpPr>
          <p:spPr bwMode="auto">
            <a:xfrm>
              <a:off x="926" y="3846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3" name="Freeform 23"/>
            <p:cNvSpPr>
              <a:spLocks/>
            </p:cNvSpPr>
            <p:nvPr/>
          </p:nvSpPr>
          <p:spPr bwMode="auto">
            <a:xfrm>
              <a:off x="895" y="3836"/>
              <a:ext cx="32" cy="11"/>
            </a:xfrm>
            <a:custGeom>
              <a:avLst/>
              <a:gdLst/>
              <a:ahLst/>
              <a:cxnLst>
                <a:cxn ang="0">
                  <a:pos x="31" y="10"/>
                </a:cxn>
                <a:cxn ang="0">
                  <a:pos x="0" y="10"/>
                </a:cxn>
                <a:cxn ang="0">
                  <a:pos x="0" y="0"/>
                </a:cxn>
                <a:cxn ang="0">
                  <a:pos x="31" y="0"/>
                </a:cxn>
                <a:cxn ang="0">
                  <a:pos x="31" y="10"/>
                </a:cxn>
                <a:cxn ang="0">
                  <a:pos x="31" y="10"/>
                </a:cxn>
              </a:cxnLst>
              <a:rect l="0" t="0" r="r" b="b"/>
              <a:pathLst>
                <a:path w="32" h="11">
                  <a:moveTo>
                    <a:pt x="31" y="10"/>
                  </a:moveTo>
                  <a:lnTo>
                    <a:pt x="0" y="10"/>
                  </a:lnTo>
                  <a:lnTo>
                    <a:pt x="0" y="0"/>
                  </a:lnTo>
                  <a:lnTo>
                    <a:pt x="31" y="0"/>
                  </a:lnTo>
                  <a:lnTo>
                    <a:pt x="31" y="10"/>
                  </a:lnTo>
                  <a:lnTo>
                    <a:pt x="31" y="1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4" name="Line 24"/>
            <p:cNvSpPr>
              <a:spLocks noChangeShapeType="1"/>
            </p:cNvSpPr>
            <p:nvPr/>
          </p:nvSpPr>
          <p:spPr bwMode="auto">
            <a:xfrm>
              <a:off x="5111" y="3847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5" name="Freeform 25"/>
            <p:cNvSpPr>
              <a:spLocks/>
            </p:cNvSpPr>
            <p:nvPr/>
          </p:nvSpPr>
          <p:spPr bwMode="auto">
            <a:xfrm>
              <a:off x="927" y="3836"/>
              <a:ext cx="4185" cy="12"/>
            </a:xfrm>
            <a:custGeom>
              <a:avLst/>
              <a:gdLst/>
              <a:ahLst/>
              <a:cxnLst>
                <a:cxn ang="0">
                  <a:pos x="4184" y="11"/>
                </a:cxn>
                <a:cxn ang="0">
                  <a:pos x="0" y="11"/>
                </a:cxn>
                <a:cxn ang="0">
                  <a:pos x="0" y="0"/>
                </a:cxn>
                <a:cxn ang="0">
                  <a:pos x="4184" y="0"/>
                </a:cxn>
                <a:cxn ang="0">
                  <a:pos x="4184" y="11"/>
                </a:cxn>
                <a:cxn ang="0">
                  <a:pos x="4184" y="11"/>
                </a:cxn>
              </a:cxnLst>
              <a:rect l="0" t="0" r="r" b="b"/>
              <a:pathLst>
                <a:path w="4185" h="12">
                  <a:moveTo>
                    <a:pt x="4184" y="11"/>
                  </a:moveTo>
                  <a:lnTo>
                    <a:pt x="0" y="11"/>
                  </a:lnTo>
                  <a:lnTo>
                    <a:pt x="0" y="0"/>
                  </a:lnTo>
                  <a:lnTo>
                    <a:pt x="4184" y="0"/>
                  </a:lnTo>
                  <a:lnTo>
                    <a:pt x="4184" y="11"/>
                  </a:lnTo>
                  <a:lnTo>
                    <a:pt x="4184" y="1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6" name="Line 26"/>
            <p:cNvSpPr>
              <a:spLocks noChangeShapeType="1"/>
            </p:cNvSpPr>
            <p:nvPr/>
          </p:nvSpPr>
          <p:spPr bwMode="auto">
            <a:xfrm>
              <a:off x="932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7" name="Freeform 27"/>
            <p:cNvSpPr>
              <a:spLocks/>
            </p:cNvSpPr>
            <p:nvPr/>
          </p:nvSpPr>
          <p:spPr bwMode="auto">
            <a:xfrm>
              <a:off x="921" y="3841"/>
              <a:ext cx="12" cy="4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44">
                  <a:moveTo>
                    <a:pt x="11" y="0"/>
                  </a:move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8" name="Freeform 28"/>
            <p:cNvSpPr>
              <a:spLocks/>
            </p:cNvSpPr>
            <p:nvPr/>
          </p:nvSpPr>
          <p:spPr bwMode="auto">
            <a:xfrm>
              <a:off x="1064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49" name="Freeform 29"/>
            <p:cNvSpPr>
              <a:spLocks/>
            </p:cNvSpPr>
            <p:nvPr/>
          </p:nvSpPr>
          <p:spPr bwMode="auto">
            <a:xfrm>
              <a:off x="1203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0" name="Freeform 30"/>
            <p:cNvSpPr>
              <a:spLocks/>
            </p:cNvSpPr>
            <p:nvPr/>
          </p:nvSpPr>
          <p:spPr bwMode="auto">
            <a:xfrm>
              <a:off x="1343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1" name="Freeform 31"/>
            <p:cNvSpPr>
              <a:spLocks/>
            </p:cNvSpPr>
            <p:nvPr/>
          </p:nvSpPr>
          <p:spPr bwMode="auto">
            <a:xfrm>
              <a:off x="1482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2" name="Line 32"/>
            <p:cNvSpPr>
              <a:spLocks noChangeShapeType="1"/>
            </p:cNvSpPr>
            <p:nvPr/>
          </p:nvSpPr>
          <p:spPr bwMode="auto">
            <a:xfrm>
              <a:off x="1629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3" name="Freeform 33"/>
            <p:cNvSpPr>
              <a:spLocks/>
            </p:cNvSpPr>
            <p:nvPr/>
          </p:nvSpPr>
          <p:spPr bwMode="auto">
            <a:xfrm>
              <a:off x="1618" y="3841"/>
              <a:ext cx="12" cy="4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44">
                  <a:moveTo>
                    <a:pt x="11" y="0"/>
                  </a:move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4" name="Freeform 34"/>
            <p:cNvSpPr>
              <a:spLocks/>
            </p:cNvSpPr>
            <p:nvPr/>
          </p:nvSpPr>
          <p:spPr bwMode="auto">
            <a:xfrm>
              <a:off x="1761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5" name="Freeform 35"/>
            <p:cNvSpPr>
              <a:spLocks/>
            </p:cNvSpPr>
            <p:nvPr/>
          </p:nvSpPr>
          <p:spPr bwMode="auto">
            <a:xfrm>
              <a:off x="1901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6" name="Freeform 36"/>
            <p:cNvSpPr>
              <a:spLocks/>
            </p:cNvSpPr>
            <p:nvPr/>
          </p:nvSpPr>
          <p:spPr bwMode="auto">
            <a:xfrm>
              <a:off x="2040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7" name="Freeform 37"/>
            <p:cNvSpPr>
              <a:spLocks/>
            </p:cNvSpPr>
            <p:nvPr/>
          </p:nvSpPr>
          <p:spPr bwMode="auto">
            <a:xfrm>
              <a:off x="2180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8" name="Line 38"/>
            <p:cNvSpPr>
              <a:spLocks noChangeShapeType="1"/>
            </p:cNvSpPr>
            <p:nvPr/>
          </p:nvSpPr>
          <p:spPr bwMode="auto">
            <a:xfrm>
              <a:off x="2327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59" name="Freeform 39"/>
            <p:cNvSpPr>
              <a:spLocks/>
            </p:cNvSpPr>
            <p:nvPr/>
          </p:nvSpPr>
          <p:spPr bwMode="auto">
            <a:xfrm>
              <a:off x="2316" y="3841"/>
              <a:ext cx="12" cy="4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44">
                  <a:moveTo>
                    <a:pt x="11" y="0"/>
                  </a:move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0" name="Freeform 40"/>
            <p:cNvSpPr>
              <a:spLocks/>
            </p:cNvSpPr>
            <p:nvPr/>
          </p:nvSpPr>
          <p:spPr bwMode="auto">
            <a:xfrm>
              <a:off x="2458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1" name="Freeform 41"/>
            <p:cNvSpPr>
              <a:spLocks/>
            </p:cNvSpPr>
            <p:nvPr/>
          </p:nvSpPr>
          <p:spPr bwMode="auto">
            <a:xfrm>
              <a:off x="2598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2" name="Freeform 42"/>
            <p:cNvSpPr>
              <a:spLocks/>
            </p:cNvSpPr>
            <p:nvPr/>
          </p:nvSpPr>
          <p:spPr bwMode="auto">
            <a:xfrm>
              <a:off x="2737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3" name="Freeform 43"/>
            <p:cNvSpPr>
              <a:spLocks/>
            </p:cNvSpPr>
            <p:nvPr/>
          </p:nvSpPr>
          <p:spPr bwMode="auto">
            <a:xfrm>
              <a:off x="2877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4" name="Line 44"/>
            <p:cNvSpPr>
              <a:spLocks noChangeShapeType="1"/>
            </p:cNvSpPr>
            <p:nvPr/>
          </p:nvSpPr>
          <p:spPr bwMode="auto">
            <a:xfrm>
              <a:off x="3024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5" name="Freeform 45"/>
            <p:cNvSpPr>
              <a:spLocks/>
            </p:cNvSpPr>
            <p:nvPr/>
          </p:nvSpPr>
          <p:spPr bwMode="auto">
            <a:xfrm>
              <a:off x="3013" y="3841"/>
              <a:ext cx="12" cy="4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44">
                  <a:moveTo>
                    <a:pt x="11" y="0"/>
                  </a:move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6" name="Freeform 46"/>
            <p:cNvSpPr>
              <a:spLocks/>
            </p:cNvSpPr>
            <p:nvPr/>
          </p:nvSpPr>
          <p:spPr bwMode="auto">
            <a:xfrm>
              <a:off x="3156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7" name="Freeform 47"/>
            <p:cNvSpPr>
              <a:spLocks/>
            </p:cNvSpPr>
            <p:nvPr/>
          </p:nvSpPr>
          <p:spPr bwMode="auto">
            <a:xfrm>
              <a:off x="3295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8" name="Freeform 48"/>
            <p:cNvSpPr>
              <a:spLocks/>
            </p:cNvSpPr>
            <p:nvPr/>
          </p:nvSpPr>
          <p:spPr bwMode="auto">
            <a:xfrm>
              <a:off x="3435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69" name="Freeform 49"/>
            <p:cNvSpPr>
              <a:spLocks/>
            </p:cNvSpPr>
            <p:nvPr/>
          </p:nvSpPr>
          <p:spPr bwMode="auto">
            <a:xfrm>
              <a:off x="3574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0" name="Line 50"/>
            <p:cNvSpPr>
              <a:spLocks noChangeShapeType="1"/>
            </p:cNvSpPr>
            <p:nvPr/>
          </p:nvSpPr>
          <p:spPr bwMode="auto">
            <a:xfrm>
              <a:off x="3721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1" name="Freeform 51"/>
            <p:cNvSpPr>
              <a:spLocks/>
            </p:cNvSpPr>
            <p:nvPr/>
          </p:nvSpPr>
          <p:spPr bwMode="auto">
            <a:xfrm>
              <a:off x="3711" y="3841"/>
              <a:ext cx="11" cy="46"/>
            </a:xfrm>
            <a:custGeom>
              <a:avLst/>
              <a:gdLst/>
              <a:ahLst/>
              <a:cxnLst>
                <a:cxn ang="0">
                  <a:pos x="10" y="0"/>
                </a:cxn>
                <a:cxn ang="0">
                  <a:pos x="10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0" y="0"/>
                </a:cxn>
                <a:cxn ang="0">
                  <a:pos x="10" y="0"/>
                </a:cxn>
              </a:cxnLst>
              <a:rect l="0" t="0" r="r" b="b"/>
              <a:pathLst>
                <a:path w="11" h="44">
                  <a:moveTo>
                    <a:pt x="10" y="0"/>
                  </a:moveTo>
                  <a:lnTo>
                    <a:pt x="10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2" name="Freeform 52"/>
            <p:cNvSpPr>
              <a:spLocks/>
            </p:cNvSpPr>
            <p:nvPr/>
          </p:nvSpPr>
          <p:spPr bwMode="auto">
            <a:xfrm>
              <a:off x="3853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3" name="Freeform 53"/>
            <p:cNvSpPr>
              <a:spLocks/>
            </p:cNvSpPr>
            <p:nvPr/>
          </p:nvSpPr>
          <p:spPr bwMode="auto">
            <a:xfrm>
              <a:off x="3992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4" name="Freeform 54"/>
            <p:cNvSpPr>
              <a:spLocks/>
            </p:cNvSpPr>
            <p:nvPr/>
          </p:nvSpPr>
          <p:spPr bwMode="auto">
            <a:xfrm>
              <a:off x="4132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5" name="Freeform 55"/>
            <p:cNvSpPr>
              <a:spLocks/>
            </p:cNvSpPr>
            <p:nvPr/>
          </p:nvSpPr>
          <p:spPr bwMode="auto">
            <a:xfrm>
              <a:off x="4272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6" name="Line 56"/>
            <p:cNvSpPr>
              <a:spLocks noChangeShapeType="1"/>
            </p:cNvSpPr>
            <p:nvPr/>
          </p:nvSpPr>
          <p:spPr bwMode="auto">
            <a:xfrm>
              <a:off x="4419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7" name="Freeform 57"/>
            <p:cNvSpPr>
              <a:spLocks/>
            </p:cNvSpPr>
            <p:nvPr/>
          </p:nvSpPr>
          <p:spPr bwMode="auto">
            <a:xfrm>
              <a:off x="4408" y="3841"/>
              <a:ext cx="12" cy="4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44">
                  <a:moveTo>
                    <a:pt x="11" y="0"/>
                  </a:move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8" name="Freeform 58"/>
            <p:cNvSpPr>
              <a:spLocks/>
            </p:cNvSpPr>
            <p:nvPr/>
          </p:nvSpPr>
          <p:spPr bwMode="auto">
            <a:xfrm>
              <a:off x="4551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79" name="Freeform 59"/>
            <p:cNvSpPr>
              <a:spLocks/>
            </p:cNvSpPr>
            <p:nvPr/>
          </p:nvSpPr>
          <p:spPr bwMode="auto">
            <a:xfrm>
              <a:off x="4690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580" name="Freeform 60"/>
            <p:cNvSpPr>
              <a:spLocks/>
            </p:cNvSpPr>
            <p:nvPr/>
          </p:nvSpPr>
          <p:spPr bwMode="auto">
            <a:xfrm>
              <a:off x="4829" y="3841"/>
              <a:ext cx="6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5" y="0"/>
                </a:cxn>
                <a:cxn ang="0">
                  <a:pos x="5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6" h="22">
                  <a:moveTo>
                    <a:pt x="0" y="21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grpSp>
          <p:nvGrpSpPr>
            <p:cNvPr id="51263" name="Group 61"/>
            <p:cNvGrpSpPr>
              <a:grpSpLocks/>
            </p:cNvGrpSpPr>
            <p:nvPr/>
          </p:nvGrpSpPr>
          <p:grpSpPr bwMode="auto">
            <a:xfrm>
              <a:off x="799" y="3862"/>
              <a:ext cx="4452" cy="268"/>
              <a:chOff x="799" y="3862"/>
              <a:chExt cx="4452" cy="268"/>
            </a:xfrm>
          </p:grpSpPr>
          <p:sp>
            <p:nvSpPr>
              <p:cNvPr id="51336" name="Text Box 62"/>
              <p:cNvSpPr txBox="1">
                <a:spLocks noChangeArrowheads="1"/>
              </p:cNvSpPr>
              <p:nvPr/>
            </p:nvSpPr>
            <p:spPr bwMode="auto">
              <a:xfrm>
                <a:off x="799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1967</a:t>
                </a:r>
              </a:p>
            </p:txBody>
          </p:sp>
          <p:sp>
            <p:nvSpPr>
              <p:cNvPr id="51337" name="Text Box 63"/>
              <p:cNvSpPr txBox="1">
                <a:spLocks noChangeArrowheads="1"/>
              </p:cNvSpPr>
              <p:nvPr/>
            </p:nvSpPr>
            <p:spPr bwMode="auto">
              <a:xfrm>
                <a:off x="1496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1972</a:t>
                </a:r>
              </a:p>
            </p:txBody>
          </p:sp>
          <p:sp>
            <p:nvSpPr>
              <p:cNvPr id="51338" name="Text Box 64"/>
              <p:cNvSpPr txBox="1">
                <a:spLocks noChangeArrowheads="1"/>
              </p:cNvSpPr>
              <p:nvPr/>
            </p:nvSpPr>
            <p:spPr bwMode="auto">
              <a:xfrm>
                <a:off x="2194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1977</a:t>
                </a:r>
              </a:p>
            </p:txBody>
          </p:sp>
          <p:sp>
            <p:nvSpPr>
              <p:cNvPr id="51339" name="Text Box 65"/>
              <p:cNvSpPr txBox="1">
                <a:spLocks noChangeArrowheads="1"/>
              </p:cNvSpPr>
              <p:nvPr/>
            </p:nvSpPr>
            <p:spPr bwMode="auto">
              <a:xfrm>
                <a:off x="2891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1982</a:t>
                </a:r>
              </a:p>
            </p:txBody>
          </p:sp>
          <p:sp>
            <p:nvSpPr>
              <p:cNvPr id="51340" name="Text Box 66"/>
              <p:cNvSpPr txBox="1">
                <a:spLocks noChangeArrowheads="1"/>
              </p:cNvSpPr>
              <p:nvPr/>
            </p:nvSpPr>
            <p:spPr bwMode="auto">
              <a:xfrm>
                <a:off x="3588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1987</a:t>
                </a:r>
              </a:p>
            </p:txBody>
          </p:sp>
          <p:sp>
            <p:nvSpPr>
              <p:cNvPr id="51341" name="Text Box 67"/>
              <p:cNvSpPr txBox="1">
                <a:spLocks noChangeArrowheads="1"/>
              </p:cNvSpPr>
              <p:nvPr/>
            </p:nvSpPr>
            <p:spPr bwMode="auto">
              <a:xfrm>
                <a:off x="4286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1992</a:t>
                </a:r>
              </a:p>
            </p:txBody>
          </p:sp>
          <p:sp>
            <p:nvSpPr>
              <p:cNvPr id="51342" name="Text Box 68"/>
              <p:cNvSpPr txBox="1">
                <a:spLocks noChangeArrowheads="1"/>
              </p:cNvSpPr>
              <p:nvPr/>
            </p:nvSpPr>
            <p:spPr bwMode="auto">
              <a:xfrm>
                <a:off x="4984" y="4008"/>
                <a:ext cx="2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1997</a:t>
                </a:r>
              </a:p>
            </p:txBody>
          </p:sp>
          <p:sp>
            <p:nvSpPr>
              <p:cNvPr id="619589" name="Line 69"/>
              <p:cNvSpPr>
                <a:spLocks noChangeShapeType="1"/>
              </p:cNvSpPr>
              <p:nvPr/>
            </p:nvSpPr>
            <p:spPr bwMode="auto">
              <a:xfrm>
                <a:off x="1064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0" name="Line 70"/>
              <p:cNvSpPr>
                <a:spLocks noChangeShapeType="1"/>
              </p:cNvSpPr>
              <p:nvPr/>
            </p:nvSpPr>
            <p:spPr bwMode="auto">
              <a:xfrm>
                <a:off x="1203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1" name="Line 71"/>
              <p:cNvSpPr>
                <a:spLocks noChangeShapeType="1"/>
              </p:cNvSpPr>
              <p:nvPr/>
            </p:nvSpPr>
            <p:spPr bwMode="auto">
              <a:xfrm>
                <a:off x="1343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2" name="Line 72"/>
              <p:cNvSpPr>
                <a:spLocks noChangeShapeType="1"/>
              </p:cNvSpPr>
              <p:nvPr/>
            </p:nvSpPr>
            <p:spPr bwMode="auto">
              <a:xfrm>
                <a:off x="1482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3" name="Line 73"/>
              <p:cNvSpPr>
                <a:spLocks noChangeShapeType="1"/>
              </p:cNvSpPr>
              <p:nvPr/>
            </p:nvSpPr>
            <p:spPr bwMode="auto">
              <a:xfrm>
                <a:off x="1761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4" name="Line 74"/>
              <p:cNvSpPr>
                <a:spLocks noChangeShapeType="1"/>
              </p:cNvSpPr>
              <p:nvPr/>
            </p:nvSpPr>
            <p:spPr bwMode="auto">
              <a:xfrm>
                <a:off x="1901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5" name="Line 75"/>
              <p:cNvSpPr>
                <a:spLocks noChangeShapeType="1"/>
              </p:cNvSpPr>
              <p:nvPr/>
            </p:nvSpPr>
            <p:spPr bwMode="auto">
              <a:xfrm>
                <a:off x="2040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6" name="Line 76"/>
              <p:cNvSpPr>
                <a:spLocks noChangeShapeType="1"/>
              </p:cNvSpPr>
              <p:nvPr/>
            </p:nvSpPr>
            <p:spPr bwMode="auto">
              <a:xfrm>
                <a:off x="2180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7" name="Line 77"/>
              <p:cNvSpPr>
                <a:spLocks noChangeShapeType="1"/>
              </p:cNvSpPr>
              <p:nvPr/>
            </p:nvSpPr>
            <p:spPr bwMode="auto">
              <a:xfrm>
                <a:off x="2458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8" name="Line 78"/>
              <p:cNvSpPr>
                <a:spLocks noChangeShapeType="1"/>
              </p:cNvSpPr>
              <p:nvPr/>
            </p:nvSpPr>
            <p:spPr bwMode="auto">
              <a:xfrm>
                <a:off x="2598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599" name="Line 79"/>
              <p:cNvSpPr>
                <a:spLocks noChangeShapeType="1"/>
              </p:cNvSpPr>
              <p:nvPr/>
            </p:nvSpPr>
            <p:spPr bwMode="auto">
              <a:xfrm>
                <a:off x="2737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0" name="Line 80"/>
              <p:cNvSpPr>
                <a:spLocks noChangeShapeType="1"/>
              </p:cNvSpPr>
              <p:nvPr/>
            </p:nvSpPr>
            <p:spPr bwMode="auto">
              <a:xfrm>
                <a:off x="2877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1" name="Line 81"/>
              <p:cNvSpPr>
                <a:spLocks noChangeShapeType="1"/>
              </p:cNvSpPr>
              <p:nvPr/>
            </p:nvSpPr>
            <p:spPr bwMode="auto">
              <a:xfrm>
                <a:off x="3156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2" name="Line 82"/>
              <p:cNvSpPr>
                <a:spLocks noChangeShapeType="1"/>
              </p:cNvSpPr>
              <p:nvPr/>
            </p:nvSpPr>
            <p:spPr bwMode="auto">
              <a:xfrm>
                <a:off x="3295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3" name="Line 83"/>
              <p:cNvSpPr>
                <a:spLocks noChangeShapeType="1"/>
              </p:cNvSpPr>
              <p:nvPr/>
            </p:nvSpPr>
            <p:spPr bwMode="auto">
              <a:xfrm>
                <a:off x="3435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4" name="Line 84"/>
              <p:cNvSpPr>
                <a:spLocks noChangeShapeType="1"/>
              </p:cNvSpPr>
              <p:nvPr/>
            </p:nvSpPr>
            <p:spPr bwMode="auto">
              <a:xfrm>
                <a:off x="3574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5" name="Line 85"/>
              <p:cNvSpPr>
                <a:spLocks noChangeShapeType="1"/>
              </p:cNvSpPr>
              <p:nvPr/>
            </p:nvSpPr>
            <p:spPr bwMode="auto">
              <a:xfrm>
                <a:off x="3853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6" name="Line 86"/>
              <p:cNvSpPr>
                <a:spLocks noChangeShapeType="1"/>
              </p:cNvSpPr>
              <p:nvPr/>
            </p:nvSpPr>
            <p:spPr bwMode="auto">
              <a:xfrm>
                <a:off x="3992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7" name="Line 87"/>
              <p:cNvSpPr>
                <a:spLocks noChangeShapeType="1"/>
              </p:cNvSpPr>
              <p:nvPr/>
            </p:nvSpPr>
            <p:spPr bwMode="auto">
              <a:xfrm>
                <a:off x="4132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8" name="Line 88"/>
              <p:cNvSpPr>
                <a:spLocks noChangeShapeType="1"/>
              </p:cNvSpPr>
              <p:nvPr/>
            </p:nvSpPr>
            <p:spPr bwMode="auto">
              <a:xfrm>
                <a:off x="4272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09" name="Line 89"/>
              <p:cNvSpPr>
                <a:spLocks noChangeShapeType="1"/>
              </p:cNvSpPr>
              <p:nvPr/>
            </p:nvSpPr>
            <p:spPr bwMode="auto">
              <a:xfrm>
                <a:off x="4551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10" name="Line 90"/>
              <p:cNvSpPr>
                <a:spLocks noChangeShapeType="1"/>
              </p:cNvSpPr>
              <p:nvPr/>
            </p:nvSpPr>
            <p:spPr bwMode="auto">
              <a:xfrm>
                <a:off x="4690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11" name="Line 91"/>
              <p:cNvSpPr>
                <a:spLocks noChangeShapeType="1"/>
              </p:cNvSpPr>
              <p:nvPr/>
            </p:nvSpPr>
            <p:spPr bwMode="auto">
              <a:xfrm>
                <a:off x="4829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  <p:sp>
            <p:nvSpPr>
              <p:cNvPr id="619612" name="Line 92"/>
              <p:cNvSpPr>
                <a:spLocks noChangeShapeType="1"/>
              </p:cNvSpPr>
              <p:nvPr/>
            </p:nvSpPr>
            <p:spPr bwMode="auto">
              <a:xfrm>
                <a:off x="4969" y="3862"/>
                <a:ext cx="0" cy="0"/>
              </a:xfrm>
              <a:prstGeom prst="line">
                <a:avLst/>
              </a:prstGeom>
              <a:noFill/>
              <a:ln w="9247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000"/>
              </a:p>
            </p:txBody>
          </p:sp>
        </p:grpSp>
        <p:sp>
          <p:nvSpPr>
            <p:cNvPr id="619613" name="Freeform 93"/>
            <p:cNvSpPr>
              <a:spLocks/>
            </p:cNvSpPr>
            <p:nvPr/>
          </p:nvSpPr>
          <p:spPr bwMode="auto">
            <a:xfrm>
              <a:off x="4969" y="3841"/>
              <a:ext cx="5" cy="22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0" y="0"/>
                </a:cxn>
                <a:cxn ang="0">
                  <a:pos x="4" y="0"/>
                </a:cxn>
                <a:cxn ang="0">
                  <a:pos x="4" y="21"/>
                </a:cxn>
                <a:cxn ang="0">
                  <a:pos x="0" y="21"/>
                </a:cxn>
                <a:cxn ang="0">
                  <a:pos x="0" y="21"/>
                </a:cxn>
              </a:cxnLst>
              <a:rect l="0" t="0" r="r" b="b"/>
              <a:pathLst>
                <a:path w="5" h="22">
                  <a:moveTo>
                    <a:pt x="0" y="21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21"/>
                  </a:lnTo>
                  <a:lnTo>
                    <a:pt x="0" y="21"/>
                  </a:lnTo>
                  <a:lnTo>
                    <a:pt x="0" y="21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14" name="Line 94"/>
            <p:cNvSpPr>
              <a:spLocks noChangeShapeType="1"/>
            </p:cNvSpPr>
            <p:nvPr/>
          </p:nvSpPr>
          <p:spPr bwMode="auto">
            <a:xfrm>
              <a:off x="5116" y="384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15" name="Freeform 95"/>
            <p:cNvSpPr>
              <a:spLocks/>
            </p:cNvSpPr>
            <p:nvPr/>
          </p:nvSpPr>
          <p:spPr bwMode="auto">
            <a:xfrm>
              <a:off x="5105" y="3841"/>
              <a:ext cx="12" cy="46"/>
            </a:xfrm>
            <a:custGeom>
              <a:avLst/>
              <a:gdLst/>
              <a:ahLst/>
              <a:cxnLst>
                <a:cxn ang="0">
                  <a:pos x="11" y="0"/>
                </a:cxn>
                <a:cxn ang="0">
                  <a:pos x="11" y="43"/>
                </a:cxn>
                <a:cxn ang="0">
                  <a:pos x="0" y="43"/>
                </a:cxn>
                <a:cxn ang="0">
                  <a:pos x="0" y="0"/>
                </a:cxn>
                <a:cxn ang="0">
                  <a:pos x="11" y="0"/>
                </a:cxn>
                <a:cxn ang="0">
                  <a:pos x="11" y="0"/>
                </a:cxn>
              </a:cxnLst>
              <a:rect l="0" t="0" r="r" b="b"/>
              <a:pathLst>
                <a:path w="12" h="44">
                  <a:moveTo>
                    <a:pt x="11" y="0"/>
                  </a:moveTo>
                  <a:lnTo>
                    <a:pt x="11" y="43"/>
                  </a:lnTo>
                  <a:lnTo>
                    <a:pt x="0" y="43"/>
                  </a:lnTo>
                  <a:lnTo>
                    <a:pt x="0" y="0"/>
                  </a:lnTo>
                  <a:lnTo>
                    <a:pt x="11" y="0"/>
                  </a:lnTo>
                  <a:lnTo>
                    <a:pt x="11" y="0"/>
                  </a:lnTo>
                </a:path>
              </a:pathLst>
            </a:custGeom>
            <a:solidFill>
              <a:srgbClr val="FFFFFF"/>
            </a:solidFill>
            <a:ln w="924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16" name="Line 96"/>
            <p:cNvSpPr>
              <a:spLocks noChangeShapeType="1"/>
            </p:cNvSpPr>
            <p:nvPr/>
          </p:nvSpPr>
          <p:spPr bwMode="auto">
            <a:xfrm>
              <a:off x="929" y="301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17" name="Freeform 97"/>
            <p:cNvSpPr>
              <a:spLocks/>
            </p:cNvSpPr>
            <p:nvPr/>
          </p:nvSpPr>
          <p:spPr bwMode="auto">
            <a:xfrm>
              <a:off x="921" y="3015"/>
              <a:ext cx="151" cy="9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9"/>
                </a:cxn>
                <a:cxn ang="0">
                  <a:pos x="3" y="10"/>
                </a:cxn>
                <a:cxn ang="0">
                  <a:pos x="142" y="90"/>
                </a:cxn>
                <a:cxn ang="0">
                  <a:pos x="145" y="91"/>
                </a:cxn>
                <a:cxn ang="0">
                  <a:pos x="147" y="90"/>
                </a:cxn>
                <a:cxn ang="0">
                  <a:pos x="148" y="89"/>
                </a:cxn>
                <a:cxn ang="0">
                  <a:pos x="150" y="88"/>
                </a:cxn>
                <a:cxn ang="0">
                  <a:pos x="150" y="86"/>
                </a:cxn>
                <a:cxn ang="0">
                  <a:pos x="150" y="85"/>
                </a:cxn>
                <a:cxn ang="0">
                  <a:pos x="150" y="83"/>
                </a:cxn>
                <a:cxn ang="0">
                  <a:pos x="149" y="82"/>
                </a:cxn>
                <a:cxn ang="0">
                  <a:pos x="147" y="81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51" h="92">
                  <a:moveTo>
                    <a:pt x="8" y="0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2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142" y="90"/>
                  </a:lnTo>
                  <a:lnTo>
                    <a:pt x="145" y="91"/>
                  </a:lnTo>
                  <a:lnTo>
                    <a:pt x="147" y="90"/>
                  </a:lnTo>
                  <a:lnTo>
                    <a:pt x="148" y="89"/>
                  </a:lnTo>
                  <a:lnTo>
                    <a:pt x="150" y="88"/>
                  </a:lnTo>
                  <a:lnTo>
                    <a:pt x="150" y="86"/>
                  </a:lnTo>
                  <a:lnTo>
                    <a:pt x="150" y="85"/>
                  </a:lnTo>
                  <a:lnTo>
                    <a:pt x="150" y="83"/>
                  </a:lnTo>
                  <a:lnTo>
                    <a:pt x="149" y="82"/>
                  </a:lnTo>
                  <a:lnTo>
                    <a:pt x="147" y="81"/>
                  </a:lnTo>
                  <a:lnTo>
                    <a:pt x="8" y="0"/>
                  </a:lnTo>
                  <a:lnTo>
                    <a:pt x="8" y="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18" name="Line 98"/>
            <p:cNvSpPr>
              <a:spLocks noChangeShapeType="1"/>
            </p:cNvSpPr>
            <p:nvPr/>
          </p:nvSpPr>
          <p:spPr bwMode="auto">
            <a:xfrm>
              <a:off x="1064" y="3096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19" name="Freeform 99"/>
            <p:cNvSpPr>
              <a:spLocks/>
            </p:cNvSpPr>
            <p:nvPr/>
          </p:nvSpPr>
          <p:spPr bwMode="auto">
            <a:xfrm>
              <a:off x="1060" y="3018"/>
              <a:ext cx="152" cy="85"/>
            </a:xfrm>
            <a:custGeom>
              <a:avLst/>
              <a:gdLst/>
              <a:ahLst/>
              <a:cxnLst>
                <a:cxn ang="0">
                  <a:pos x="4" y="78"/>
                </a:cxn>
                <a:cxn ang="0">
                  <a:pos x="2" y="79"/>
                </a:cxn>
                <a:cxn ang="0">
                  <a:pos x="1" y="80"/>
                </a:cxn>
                <a:cxn ang="0">
                  <a:pos x="0" y="82"/>
                </a:cxn>
                <a:cxn ang="0">
                  <a:pos x="0" y="83"/>
                </a:cxn>
                <a:cxn ang="0">
                  <a:pos x="1" y="85"/>
                </a:cxn>
                <a:cxn ang="0">
                  <a:pos x="2" y="86"/>
                </a:cxn>
                <a:cxn ang="0">
                  <a:pos x="4" y="87"/>
                </a:cxn>
                <a:cxn ang="0">
                  <a:pos x="5" y="88"/>
                </a:cxn>
                <a:cxn ang="0">
                  <a:pos x="7" y="87"/>
                </a:cxn>
                <a:cxn ang="0">
                  <a:pos x="8" y="87"/>
                </a:cxn>
                <a:cxn ang="0">
                  <a:pos x="148" y="9"/>
                </a:cxn>
                <a:cxn ang="0">
                  <a:pos x="150" y="7"/>
                </a:cxn>
                <a:cxn ang="0">
                  <a:pos x="151" y="5"/>
                </a:cxn>
                <a:cxn ang="0">
                  <a:pos x="151" y="4"/>
                </a:cxn>
                <a:cxn ang="0">
                  <a:pos x="150" y="2"/>
                </a:cxn>
                <a:cxn ang="0">
                  <a:pos x="149" y="1"/>
                </a:cxn>
                <a:cxn ang="0">
                  <a:pos x="147" y="0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143" y="0"/>
                </a:cxn>
                <a:cxn ang="0">
                  <a:pos x="4" y="78"/>
                </a:cxn>
                <a:cxn ang="0">
                  <a:pos x="4" y="78"/>
                </a:cxn>
              </a:cxnLst>
              <a:rect l="0" t="0" r="r" b="b"/>
              <a:pathLst>
                <a:path w="152" h="89">
                  <a:moveTo>
                    <a:pt x="4" y="78"/>
                  </a:moveTo>
                  <a:lnTo>
                    <a:pt x="2" y="79"/>
                  </a:lnTo>
                  <a:lnTo>
                    <a:pt x="1" y="80"/>
                  </a:lnTo>
                  <a:lnTo>
                    <a:pt x="0" y="82"/>
                  </a:lnTo>
                  <a:lnTo>
                    <a:pt x="0" y="83"/>
                  </a:lnTo>
                  <a:lnTo>
                    <a:pt x="1" y="85"/>
                  </a:lnTo>
                  <a:lnTo>
                    <a:pt x="2" y="86"/>
                  </a:lnTo>
                  <a:lnTo>
                    <a:pt x="4" y="87"/>
                  </a:lnTo>
                  <a:lnTo>
                    <a:pt x="5" y="88"/>
                  </a:lnTo>
                  <a:lnTo>
                    <a:pt x="7" y="87"/>
                  </a:lnTo>
                  <a:lnTo>
                    <a:pt x="8" y="87"/>
                  </a:lnTo>
                  <a:lnTo>
                    <a:pt x="148" y="9"/>
                  </a:lnTo>
                  <a:lnTo>
                    <a:pt x="150" y="7"/>
                  </a:lnTo>
                  <a:lnTo>
                    <a:pt x="151" y="5"/>
                  </a:lnTo>
                  <a:lnTo>
                    <a:pt x="151" y="4"/>
                  </a:lnTo>
                  <a:lnTo>
                    <a:pt x="150" y="2"/>
                  </a:lnTo>
                  <a:lnTo>
                    <a:pt x="149" y="1"/>
                  </a:lnTo>
                  <a:lnTo>
                    <a:pt x="147" y="0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143" y="0"/>
                  </a:lnTo>
                  <a:lnTo>
                    <a:pt x="4" y="78"/>
                  </a:lnTo>
                  <a:lnTo>
                    <a:pt x="4" y="78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0" name="Line 100"/>
            <p:cNvSpPr>
              <a:spLocks noChangeShapeType="1"/>
            </p:cNvSpPr>
            <p:nvPr/>
          </p:nvSpPr>
          <p:spPr bwMode="auto">
            <a:xfrm>
              <a:off x="1201" y="3020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1" name="Freeform 101"/>
            <p:cNvSpPr>
              <a:spLocks/>
            </p:cNvSpPr>
            <p:nvPr/>
          </p:nvSpPr>
          <p:spPr bwMode="auto">
            <a:xfrm>
              <a:off x="1200" y="2866"/>
              <a:ext cx="151" cy="162"/>
            </a:xfrm>
            <a:custGeom>
              <a:avLst/>
              <a:gdLst/>
              <a:ahLst/>
              <a:cxnLst>
                <a:cxn ang="0">
                  <a:pos x="1" y="153"/>
                </a:cxn>
                <a:cxn ang="0">
                  <a:pos x="0" y="154"/>
                </a:cxn>
                <a:cxn ang="0">
                  <a:pos x="0" y="156"/>
                </a:cxn>
                <a:cxn ang="0">
                  <a:pos x="0" y="158"/>
                </a:cxn>
                <a:cxn ang="0">
                  <a:pos x="1" y="159"/>
                </a:cxn>
                <a:cxn ang="0">
                  <a:pos x="2" y="161"/>
                </a:cxn>
                <a:cxn ang="0">
                  <a:pos x="3" y="162"/>
                </a:cxn>
                <a:cxn ang="0">
                  <a:pos x="5" y="162"/>
                </a:cxn>
                <a:cxn ang="0">
                  <a:pos x="6" y="162"/>
                </a:cxn>
                <a:cxn ang="0">
                  <a:pos x="8" y="161"/>
                </a:cxn>
                <a:cxn ang="0">
                  <a:pos x="10" y="160"/>
                </a:cxn>
                <a:cxn ang="0">
                  <a:pos x="149" y="9"/>
                </a:cxn>
                <a:cxn ang="0">
                  <a:pos x="150" y="6"/>
                </a:cxn>
                <a:cxn ang="0">
                  <a:pos x="150" y="4"/>
                </a:cxn>
                <a:cxn ang="0">
                  <a:pos x="149" y="3"/>
                </a:cxn>
                <a:cxn ang="0">
                  <a:pos x="148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4" y="0"/>
                </a:cxn>
                <a:cxn ang="0">
                  <a:pos x="142" y="0"/>
                </a:cxn>
                <a:cxn ang="0">
                  <a:pos x="141" y="2"/>
                </a:cxn>
                <a:cxn ang="0">
                  <a:pos x="1" y="153"/>
                </a:cxn>
                <a:cxn ang="0">
                  <a:pos x="1" y="153"/>
                </a:cxn>
              </a:cxnLst>
              <a:rect l="0" t="0" r="r" b="b"/>
              <a:pathLst>
                <a:path w="151" h="163">
                  <a:moveTo>
                    <a:pt x="1" y="153"/>
                  </a:moveTo>
                  <a:lnTo>
                    <a:pt x="0" y="154"/>
                  </a:lnTo>
                  <a:lnTo>
                    <a:pt x="0" y="156"/>
                  </a:lnTo>
                  <a:lnTo>
                    <a:pt x="0" y="158"/>
                  </a:lnTo>
                  <a:lnTo>
                    <a:pt x="1" y="159"/>
                  </a:lnTo>
                  <a:lnTo>
                    <a:pt x="2" y="161"/>
                  </a:lnTo>
                  <a:lnTo>
                    <a:pt x="3" y="162"/>
                  </a:lnTo>
                  <a:lnTo>
                    <a:pt x="5" y="162"/>
                  </a:lnTo>
                  <a:lnTo>
                    <a:pt x="6" y="162"/>
                  </a:lnTo>
                  <a:lnTo>
                    <a:pt x="8" y="161"/>
                  </a:lnTo>
                  <a:lnTo>
                    <a:pt x="10" y="160"/>
                  </a:lnTo>
                  <a:lnTo>
                    <a:pt x="149" y="9"/>
                  </a:lnTo>
                  <a:lnTo>
                    <a:pt x="150" y="6"/>
                  </a:lnTo>
                  <a:lnTo>
                    <a:pt x="150" y="4"/>
                  </a:lnTo>
                  <a:lnTo>
                    <a:pt x="149" y="3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4" y="0"/>
                  </a:lnTo>
                  <a:lnTo>
                    <a:pt x="142" y="0"/>
                  </a:lnTo>
                  <a:lnTo>
                    <a:pt x="141" y="2"/>
                  </a:lnTo>
                  <a:lnTo>
                    <a:pt x="1" y="153"/>
                  </a:lnTo>
                  <a:lnTo>
                    <a:pt x="1" y="153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2" name="Line 102"/>
            <p:cNvSpPr>
              <a:spLocks noChangeShapeType="1"/>
            </p:cNvSpPr>
            <p:nvPr/>
          </p:nvSpPr>
          <p:spPr bwMode="auto">
            <a:xfrm>
              <a:off x="1345" y="2866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3" name="Freeform 103"/>
            <p:cNvSpPr>
              <a:spLocks/>
            </p:cNvSpPr>
            <p:nvPr/>
          </p:nvSpPr>
          <p:spPr bwMode="auto">
            <a:xfrm>
              <a:off x="1339" y="2866"/>
              <a:ext cx="152" cy="31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2" y="9"/>
                </a:cxn>
                <a:cxn ang="0">
                  <a:pos x="3" y="10"/>
                </a:cxn>
                <a:cxn ang="0">
                  <a:pos x="5" y="10"/>
                </a:cxn>
                <a:cxn ang="0">
                  <a:pos x="144" y="30"/>
                </a:cxn>
                <a:cxn ang="0">
                  <a:pos x="148" y="29"/>
                </a:cxn>
                <a:cxn ang="0">
                  <a:pos x="149" y="28"/>
                </a:cxn>
                <a:cxn ang="0">
                  <a:pos x="150" y="27"/>
                </a:cxn>
                <a:cxn ang="0">
                  <a:pos x="151" y="24"/>
                </a:cxn>
                <a:cxn ang="0">
                  <a:pos x="151" y="23"/>
                </a:cxn>
                <a:cxn ang="0">
                  <a:pos x="150" y="21"/>
                </a:cxn>
                <a:cxn ang="0">
                  <a:pos x="149" y="20"/>
                </a:cxn>
                <a:cxn ang="0">
                  <a:pos x="148" y="19"/>
                </a:cxn>
                <a:cxn ang="0">
                  <a:pos x="146" y="19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52" h="31">
                  <a:moveTo>
                    <a:pt x="6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3" y="10"/>
                  </a:lnTo>
                  <a:lnTo>
                    <a:pt x="5" y="10"/>
                  </a:lnTo>
                  <a:lnTo>
                    <a:pt x="144" y="30"/>
                  </a:lnTo>
                  <a:lnTo>
                    <a:pt x="148" y="29"/>
                  </a:lnTo>
                  <a:lnTo>
                    <a:pt x="149" y="28"/>
                  </a:lnTo>
                  <a:lnTo>
                    <a:pt x="150" y="27"/>
                  </a:lnTo>
                  <a:lnTo>
                    <a:pt x="151" y="24"/>
                  </a:lnTo>
                  <a:lnTo>
                    <a:pt x="151" y="23"/>
                  </a:lnTo>
                  <a:lnTo>
                    <a:pt x="150" y="21"/>
                  </a:lnTo>
                  <a:lnTo>
                    <a:pt x="149" y="20"/>
                  </a:lnTo>
                  <a:lnTo>
                    <a:pt x="148" y="19"/>
                  </a:lnTo>
                  <a:lnTo>
                    <a:pt x="146" y="19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4" name="Line 104"/>
            <p:cNvSpPr>
              <a:spLocks noChangeShapeType="1"/>
            </p:cNvSpPr>
            <p:nvPr/>
          </p:nvSpPr>
          <p:spPr bwMode="auto">
            <a:xfrm>
              <a:off x="1484" y="288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5" name="Freeform 105"/>
            <p:cNvSpPr>
              <a:spLocks/>
            </p:cNvSpPr>
            <p:nvPr/>
          </p:nvSpPr>
          <p:spPr bwMode="auto">
            <a:xfrm>
              <a:off x="1479" y="2884"/>
              <a:ext cx="151" cy="13"/>
            </a:xfrm>
            <a:custGeom>
              <a:avLst/>
              <a:gdLst/>
              <a:ahLst/>
              <a:cxnLst>
                <a:cxn ang="0">
                  <a:pos x="5" y="1"/>
                </a:cxn>
                <a:cxn ang="0">
                  <a:pos x="4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1" y="9"/>
                </a:cxn>
                <a:cxn ang="0">
                  <a:pos x="2" y="11"/>
                </a:cxn>
                <a:cxn ang="0">
                  <a:pos x="4" y="11"/>
                </a:cxn>
                <a:cxn ang="0">
                  <a:pos x="5" y="12"/>
                </a:cxn>
                <a:cxn ang="0">
                  <a:pos x="145" y="11"/>
                </a:cxn>
                <a:cxn ang="0">
                  <a:pos x="148" y="10"/>
                </a:cxn>
                <a:cxn ang="0">
                  <a:pos x="149" y="9"/>
                </a:cxn>
                <a:cxn ang="0">
                  <a:pos x="150" y="7"/>
                </a:cxn>
                <a:cxn ang="0">
                  <a:pos x="150" y="5"/>
                </a:cxn>
                <a:cxn ang="0">
                  <a:pos x="150" y="4"/>
                </a:cxn>
                <a:cxn ang="0">
                  <a:pos x="149" y="3"/>
                </a:cxn>
                <a:cxn ang="0">
                  <a:pos x="148" y="1"/>
                </a:cxn>
                <a:cxn ang="0">
                  <a:pos x="146" y="1"/>
                </a:cxn>
                <a:cxn ang="0">
                  <a:pos x="145" y="0"/>
                </a:cxn>
                <a:cxn ang="0">
                  <a:pos x="5" y="1"/>
                </a:cxn>
                <a:cxn ang="0">
                  <a:pos x="5" y="1"/>
                </a:cxn>
              </a:cxnLst>
              <a:rect l="0" t="0" r="r" b="b"/>
              <a:pathLst>
                <a:path w="151" h="13">
                  <a:moveTo>
                    <a:pt x="5" y="1"/>
                  </a:moveTo>
                  <a:lnTo>
                    <a:pt x="4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1" y="9"/>
                  </a:lnTo>
                  <a:lnTo>
                    <a:pt x="2" y="11"/>
                  </a:lnTo>
                  <a:lnTo>
                    <a:pt x="4" y="11"/>
                  </a:lnTo>
                  <a:lnTo>
                    <a:pt x="5" y="12"/>
                  </a:lnTo>
                  <a:lnTo>
                    <a:pt x="145" y="11"/>
                  </a:lnTo>
                  <a:lnTo>
                    <a:pt x="148" y="10"/>
                  </a:lnTo>
                  <a:lnTo>
                    <a:pt x="149" y="9"/>
                  </a:lnTo>
                  <a:lnTo>
                    <a:pt x="150" y="7"/>
                  </a:lnTo>
                  <a:lnTo>
                    <a:pt x="150" y="5"/>
                  </a:lnTo>
                  <a:lnTo>
                    <a:pt x="150" y="4"/>
                  </a:lnTo>
                  <a:lnTo>
                    <a:pt x="149" y="3"/>
                  </a:lnTo>
                  <a:lnTo>
                    <a:pt x="148" y="1"/>
                  </a:lnTo>
                  <a:lnTo>
                    <a:pt x="146" y="1"/>
                  </a:lnTo>
                  <a:lnTo>
                    <a:pt x="145" y="0"/>
                  </a:lnTo>
                  <a:lnTo>
                    <a:pt x="5" y="1"/>
                  </a:lnTo>
                  <a:lnTo>
                    <a:pt x="5" y="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6" name="Line 106"/>
            <p:cNvSpPr>
              <a:spLocks noChangeShapeType="1"/>
            </p:cNvSpPr>
            <p:nvPr/>
          </p:nvSpPr>
          <p:spPr bwMode="auto">
            <a:xfrm>
              <a:off x="1622" y="288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7" name="Freeform 107"/>
            <p:cNvSpPr>
              <a:spLocks/>
            </p:cNvSpPr>
            <p:nvPr/>
          </p:nvSpPr>
          <p:spPr bwMode="auto">
            <a:xfrm>
              <a:off x="1618" y="2820"/>
              <a:ext cx="151" cy="76"/>
            </a:xfrm>
            <a:custGeom>
              <a:avLst/>
              <a:gdLst/>
              <a:ahLst/>
              <a:cxnLst>
                <a:cxn ang="0">
                  <a:pos x="4" y="65"/>
                </a:cxn>
                <a:cxn ang="0">
                  <a:pos x="2" y="66"/>
                </a:cxn>
                <a:cxn ang="0">
                  <a:pos x="1" y="67"/>
                </a:cxn>
                <a:cxn ang="0">
                  <a:pos x="0" y="68"/>
                </a:cxn>
                <a:cxn ang="0">
                  <a:pos x="0" y="70"/>
                </a:cxn>
                <a:cxn ang="0">
                  <a:pos x="1" y="71"/>
                </a:cxn>
                <a:cxn ang="0">
                  <a:pos x="1" y="73"/>
                </a:cxn>
                <a:cxn ang="0">
                  <a:pos x="3" y="74"/>
                </a:cxn>
                <a:cxn ang="0">
                  <a:pos x="5" y="75"/>
                </a:cxn>
                <a:cxn ang="0">
                  <a:pos x="6" y="75"/>
                </a:cxn>
                <a:cxn ang="0">
                  <a:pos x="8" y="75"/>
                </a:cxn>
                <a:cxn ang="0">
                  <a:pos x="147" y="10"/>
                </a:cxn>
                <a:cxn ang="0">
                  <a:pos x="150" y="8"/>
                </a:cxn>
                <a:cxn ang="0">
                  <a:pos x="150" y="7"/>
                </a:cxn>
                <a:cxn ang="0">
                  <a:pos x="150" y="5"/>
                </a:cxn>
                <a:cxn ang="0">
                  <a:pos x="150" y="3"/>
                </a:cxn>
                <a:cxn ang="0">
                  <a:pos x="149" y="2"/>
                </a:cxn>
                <a:cxn ang="0">
                  <a:pos x="148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4" y="65"/>
                </a:cxn>
                <a:cxn ang="0">
                  <a:pos x="4" y="65"/>
                </a:cxn>
              </a:cxnLst>
              <a:rect l="0" t="0" r="r" b="b"/>
              <a:pathLst>
                <a:path w="151" h="76">
                  <a:moveTo>
                    <a:pt x="4" y="65"/>
                  </a:moveTo>
                  <a:lnTo>
                    <a:pt x="2" y="66"/>
                  </a:lnTo>
                  <a:lnTo>
                    <a:pt x="1" y="67"/>
                  </a:lnTo>
                  <a:lnTo>
                    <a:pt x="0" y="68"/>
                  </a:lnTo>
                  <a:lnTo>
                    <a:pt x="0" y="70"/>
                  </a:lnTo>
                  <a:lnTo>
                    <a:pt x="1" y="71"/>
                  </a:lnTo>
                  <a:lnTo>
                    <a:pt x="1" y="73"/>
                  </a:lnTo>
                  <a:lnTo>
                    <a:pt x="3" y="74"/>
                  </a:lnTo>
                  <a:lnTo>
                    <a:pt x="5" y="75"/>
                  </a:lnTo>
                  <a:lnTo>
                    <a:pt x="6" y="75"/>
                  </a:lnTo>
                  <a:lnTo>
                    <a:pt x="8" y="75"/>
                  </a:lnTo>
                  <a:lnTo>
                    <a:pt x="147" y="10"/>
                  </a:lnTo>
                  <a:lnTo>
                    <a:pt x="150" y="8"/>
                  </a:lnTo>
                  <a:lnTo>
                    <a:pt x="150" y="7"/>
                  </a:lnTo>
                  <a:lnTo>
                    <a:pt x="150" y="5"/>
                  </a:lnTo>
                  <a:lnTo>
                    <a:pt x="150" y="3"/>
                  </a:lnTo>
                  <a:lnTo>
                    <a:pt x="149" y="2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4" y="65"/>
                  </a:lnTo>
                  <a:lnTo>
                    <a:pt x="4" y="65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8" name="Line 108"/>
            <p:cNvSpPr>
              <a:spLocks noChangeShapeType="1"/>
            </p:cNvSpPr>
            <p:nvPr/>
          </p:nvSpPr>
          <p:spPr bwMode="auto">
            <a:xfrm>
              <a:off x="1766" y="282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29" name="Freeform 109"/>
            <p:cNvSpPr>
              <a:spLocks/>
            </p:cNvSpPr>
            <p:nvPr/>
          </p:nvSpPr>
          <p:spPr bwMode="auto">
            <a:xfrm>
              <a:off x="1758" y="2820"/>
              <a:ext cx="151" cy="96"/>
            </a:xfrm>
            <a:custGeom>
              <a:avLst/>
              <a:gdLst/>
              <a:ahLst/>
              <a:cxnLst>
                <a:cxn ang="0">
                  <a:pos x="8" y="1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1" y="10"/>
                </a:cxn>
                <a:cxn ang="0">
                  <a:pos x="3" y="10"/>
                </a:cxn>
                <a:cxn ang="0">
                  <a:pos x="142" y="96"/>
                </a:cxn>
                <a:cxn ang="0">
                  <a:pos x="145" y="96"/>
                </a:cxn>
                <a:cxn ang="0">
                  <a:pos x="147" y="96"/>
                </a:cxn>
                <a:cxn ang="0">
                  <a:pos x="148" y="95"/>
                </a:cxn>
                <a:cxn ang="0">
                  <a:pos x="149" y="94"/>
                </a:cxn>
                <a:cxn ang="0">
                  <a:pos x="150" y="92"/>
                </a:cxn>
                <a:cxn ang="0">
                  <a:pos x="150" y="90"/>
                </a:cxn>
                <a:cxn ang="0">
                  <a:pos x="149" y="89"/>
                </a:cxn>
                <a:cxn ang="0">
                  <a:pos x="149" y="88"/>
                </a:cxn>
                <a:cxn ang="0">
                  <a:pos x="147" y="87"/>
                </a:cxn>
                <a:cxn ang="0">
                  <a:pos x="8" y="1"/>
                </a:cxn>
                <a:cxn ang="0">
                  <a:pos x="8" y="1"/>
                </a:cxn>
              </a:cxnLst>
              <a:rect l="0" t="0" r="r" b="b"/>
              <a:pathLst>
                <a:path w="151" h="97">
                  <a:moveTo>
                    <a:pt x="8" y="1"/>
                  </a:moveTo>
                  <a:lnTo>
                    <a:pt x="7" y="0"/>
                  </a:lnTo>
                  <a:lnTo>
                    <a:pt x="5" y="0"/>
                  </a:lnTo>
                  <a:lnTo>
                    <a:pt x="3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10"/>
                  </a:lnTo>
                  <a:lnTo>
                    <a:pt x="3" y="10"/>
                  </a:lnTo>
                  <a:lnTo>
                    <a:pt x="142" y="96"/>
                  </a:lnTo>
                  <a:lnTo>
                    <a:pt x="145" y="96"/>
                  </a:lnTo>
                  <a:lnTo>
                    <a:pt x="147" y="96"/>
                  </a:lnTo>
                  <a:lnTo>
                    <a:pt x="148" y="95"/>
                  </a:lnTo>
                  <a:lnTo>
                    <a:pt x="149" y="94"/>
                  </a:lnTo>
                  <a:lnTo>
                    <a:pt x="150" y="92"/>
                  </a:lnTo>
                  <a:lnTo>
                    <a:pt x="150" y="90"/>
                  </a:lnTo>
                  <a:lnTo>
                    <a:pt x="149" y="89"/>
                  </a:lnTo>
                  <a:lnTo>
                    <a:pt x="149" y="88"/>
                  </a:lnTo>
                  <a:lnTo>
                    <a:pt x="147" y="87"/>
                  </a:lnTo>
                  <a:lnTo>
                    <a:pt x="8" y="1"/>
                  </a:lnTo>
                  <a:lnTo>
                    <a:pt x="8" y="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0" name="Line 110"/>
            <p:cNvSpPr>
              <a:spLocks noChangeShapeType="1"/>
            </p:cNvSpPr>
            <p:nvPr/>
          </p:nvSpPr>
          <p:spPr bwMode="auto">
            <a:xfrm>
              <a:off x="1902" y="2906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1" name="Freeform 111"/>
            <p:cNvSpPr>
              <a:spLocks/>
            </p:cNvSpPr>
            <p:nvPr/>
          </p:nvSpPr>
          <p:spPr bwMode="auto">
            <a:xfrm>
              <a:off x="1897" y="2887"/>
              <a:ext cx="152" cy="29"/>
            </a:xfrm>
            <a:custGeom>
              <a:avLst/>
              <a:gdLst/>
              <a:ahLst/>
              <a:cxnLst>
                <a:cxn ang="0">
                  <a:pos x="5" y="19"/>
                </a:cxn>
                <a:cxn ang="0">
                  <a:pos x="4" y="19"/>
                </a:cxn>
                <a:cxn ang="0">
                  <a:pos x="2" y="20"/>
                </a:cxn>
                <a:cxn ang="0">
                  <a:pos x="1" y="21"/>
                </a:cxn>
                <a:cxn ang="0">
                  <a:pos x="0" y="23"/>
                </a:cxn>
                <a:cxn ang="0">
                  <a:pos x="0" y="25"/>
                </a:cxn>
                <a:cxn ang="0">
                  <a:pos x="1" y="26"/>
                </a:cxn>
                <a:cxn ang="0">
                  <a:pos x="2" y="28"/>
                </a:cxn>
                <a:cxn ang="0">
                  <a:pos x="4" y="29"/>
                </a:cxn>
                <a:cxn ang="0">
                  <a:pos x="5" y="29"/>
                </a:cxn>
                <a:cxn ang="0">
                  <a:pos x="6" y="29"/>
                </a:cxn>
                <a:cxn ang="0">
                  <a:pos x="146" y="10"/>
                </a:cxn>
                <a:cxn ang="0">
                  <a:pos x="149" y="9"/>
                </a:cxn>
                <a:cxn ang="0">
                  <a:pos x="150" y="8"/>
                </a:cxn>
                <a:cxn ang="0">
                  <a:pos x="151" y="6"/>
                </a:cxn>
                <a:cxn ang="0">
                  <a:pos x="151" y="4"/>
                </a:cxn>
                <a:cxn ang="0">
                  <a:pos x="150" y="2"/>
                </a:cxn>
                <a:cxn ang="0">
                  <a:pos x="149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5" y="19"/>
                </a:cxn>
                <a:cxn ang="0">
                  <a:pos x="5" y="19"/>
                </a:cxn>
              </a:cxnLst>
              <a:rect l="0" t="0" r="r" b="b"/>
              <a:pathLst>
                <a:path w="152" h="30">
                  <a:moveTo>
                    <a:pt x="5" y="19"/>
                  </a:moveTo>
                  <a:lnTo>
                    <a:pt x="4" y="19"/>
                  </a:lnTo>
                  <a:lnTo>
                    <a:pt x="2" y="20"/>
                  </a:lnTo>
                  <a:lnTo>
                    <a:pt x="1" y="21"/>
                  </a:lnTo>
                  <a:lnTo>
                    <a:pt x="0" y="23"/>
                  </a:lnTo>
                  <a:lnTo>
                    <a:pt x="0" y="25"/>
                  </a:lnTo>
                  <a:lnTo>
                    <a:pt x="1" y="26"/>
                  </a:lnTo>
                  <a:lnTo>
                    <a:pt x="2" y="28"/>
                  </a:lnTo>
                  <a:lnTo>
                    <a:pt x="4" y="29"/>
                  </a:lnTo>
                  <a:lnTo>
                    <a:pt x="5" y="29"/>
                  </a:lnTo>
                  <a:lnTo>
                    <a:pt x="6" y="29"/>
                  </a:lnTo>
                  <a:lnTo>
                    <a:pt x="146" y="10"/>
                  </a:lnTo>
                  <a:lnTo>
                    <a:pt x="149" y="9"/>
                  </a:lnTo>
                  <a:lnTo>
                    <a:pt x="150" y="8"/>
                  </a:lnTo>
                  <a:lnTo>
                    <a:pt x="151" y="6"/>
                  </a:lnTo>
                  <a:lnTo>
                    <a:pt x="151" y="4"/>
                  </a:lnTo>
                  <a:lnTo>
                    <a:pt x="150" y="2"/>
                  </a:lnTo>
                  <a:lnTo>
                    <a:pt x="149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5" y="19"/>
                  </a:lnTo>
                  <a:lnTo>
                    <a:pt x="5" y="19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2" name="Line 112"/>
            <p:cNvSpPr>
              <a:spLocks noChangeShapeType="1"/>
            </p:cNvSpPr>
            <p:nvPr/>
          </p:nvSpPr>
          <p:spPr bwMode="auto">
            <a:xfrm>
              <a:off x="2042" y="2887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3" name="Freeform 113"/>
            <p:cNvSpPr>
              <a:spLocks/>
            </p:cNvSpPr>
            <p:nvPr/>
          </p:nvSpPr>
          <p:spPr bwMode="auto">
            <a:xfrm>
              <a:off x="2037" y="2880"/>
              <a:ext cx="151" cy="18"/>
            </a:xfrm>
            <a:custGeom>
              <a:avLst/>
              <a:gdLst/>
              <a:ahLst/>
              <a:cxnLst>
                <a:cxn ang="0">
                  <a:pos x="5" y="7"/>
                </a:cxn>
                <a:cxn ang="0">
                  <a:pos x="3" y="7"/>
                </a:cxn>
                <a:cxn ang="0">
                  <a:pos x="2" y="8"/>
                </a:cxn>
                <a:cxn ang="0">
                  <a:pos x="1" y="9"/>
                </a:cxn>
                <a:cxn ang="0">
                  <a:pos x="0" y="10"/>
                </a:cxn>
                <a:cxn ang="0">
                  <a:pos x="0" y="12"/>
                </a:cxn>
                <a:cxn ang="0">
                  <a:pos x="0" y="14"/>
                </a:cxn>
                <a:cxn ang="0">
                  <a:pos x="1" y="16"/>
                </a:cxn>
                <a:cxn ang="0">
                  <a:pos x="2" y="17"/>
                </a:cxn>
                <a:cxn ang="0">
                  <a:pos x="4" y="17"/>
                </a:cxn>
                <a:cxn ang="0">
                  <a:pos x="5" y="17"/>
                </a:cxn>
                <a:cxn ang="0">
                  <a:pos x="145" y="10"/>
                </a:cxn>
                <a:cxn ang="0">
                  <a:pos x="148" y="9"/>
                </a:cxn>
                <a:cxn ang="0">
                  <a:pos x="149" y="8"/>
                </a:cxn>
                <a:cxn ang="0">
                  <a:pos x="150" y="7"/>
                </a:cxn>
                <a:cxn ang="0">
                  <a:pos x="150" y="5"/>
                </a:cxn>
                <a:cxn ang="0">
                  <a:pos x="150" y="4"/>
                </a:cxn>
                <a:cxn ang="0">
                  <a:pos x="149" y="2"/>
                </a:cxn>
                <a:cxn ang="0">
                  <a:pos x="148" y="1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5" y="7"/>
                </a:cxn>
                <a:cxn ang="0">
                  <a:pos x="5" y="7"/>
                </a:cxn>
              </a:cxnLst>
              <a:rect l="0" t="0" r="r" b="b"/>
              <a:pathLst>
                <a:path w="151" h="18">
                  <a:moveTo>
                    <a:pt x="5" y="7"/>
                  </a:moveTo>
                  <a:lnTo>
                    <a:pt x="3" y="7"/>
                  </a:lnTo>
                  <a:lnTo>
                    <a:pt x="2" y="8"/>
                  </a:lnTo>
                  <a:lnTo>
                    <a:pt x="1" y="9"/>
                  </a:lnTo>
                  <a:lnTo>
                    <a:pt x="0" y="10"/>
                  </a:lnTo>
                  <a:lnTo>
                    <a:pt x="0" y="12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7"/>
                  </a:lnTo>
                  <a:lnTo>
                    <a:pt x="4" y="17"/>
                  </a:lnTo>
                  <a:lnTo>
                    <a:pt x="5" y="17"/>
                  </a:lnTo>
                  <a:lnTo>
                    <a:pt x="145" y="10"/>
                  </a:lnTo>
                  <a:lnTo>
                    <a:pt x="148" y="9"/>
                  </a:lnTo>
                  <a:lnTo>
                    <a:pt x="149" y="8"/>
                  </a:lnTo>
                  <a:lnTo>
                    <a:pt x="150" y="7"/>
                  </a:lnTo>
                  <a:lnTo>
                    <a:pt x="150" y="5"/>
                  </a:lnTo>
                  <a:lnTo>
                    <a:pt x="150" y="4"/>
                  </a:lnTo>
                  <a:lnTo>
                    <a:pt x="149" y="2"/>
                  </a:lnTo>
                  <a:lnTo>
                    <a:pt x="148" y="1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5" y="7"/>
                  </a:lnTo>
                  <a:lnTo>
                    <a:pt x="5" y="7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4" name="Line 114"/>
            <p:cNvSpPr>
              <a:spLocks noChangeShapeType="1"/>
            </p:cNvSpPr>
            <p:nvPr/>
          </p:nvSpPr>
          <p:spPr bwMode="auto">
            <a:xfrm>
              <a:off x="2177" y="2882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5" name="Freeform 115"/>
            <p:cNvSpPr>
              <a:spLocks/>
            </p:cNvSpPr>
            <p:nvPr/>
          </p:nvSpPr>
          <p:spPr bwMode="auto">
            <a:xfrm>
              <a:off x="2176" y="2684"/>
              <a:ext cx="152" cy="207"/>
            </a:xfrm>
            <a:custGeom>
              <a:avLst/>
              <a:gdLst/>
              <a:ahLst/>
              <a:cxnLst>
                <a:cxn ang="0">
                  <a:pos x="1" y="198"/>
                </a:cxn>
                <a:cxn ang="0">
                  <a:pos x="1" y="200"/>
                </a:cxn>
                <a:cxn ang="0">
                  <a:pos x="0" y="201"/>
                </a:cxn>
                <a:cxn ang="0">
                  <a:pos x="1" y="203"/>
                </a:cxn>
                <a:cxn ang="0">
                  <a:pos x="1" y="204"/>
                </a:cxn>
                <a:cxn ang="0">
                  <a:pos x="3" y="205"/>
                </a:cxn>
                <a:cxn ang="0">
                  <a:pos x="4" y="206"/>
                </a:cxn>
                <a:cxn ang="0">
                  <a:pos x="6" y="206"/>
                </a:cxn>
                <a:cxn ang="0">
                  <a:pos x="7" y="206"/>
                </a:cxn>
                <a:cxn ang="0">
                  <a:pos x="9" y="205"/>
                </a:cxn>
                <a:cxn ang="0">
                  <a:pos x="10" y="204"/>
                </a:cxn>
                <a:cxn ang="0">
                  <a:pos x="149" y="9"/>
                </a:cxn>
                <a:cxn ang="0">
                  <a:pos x="151" y="5"/>
                </a:cxn>
                <a:cxn ang="0">
                  <a:pos x="150" y="4"/>
                </a:cxn>
                <a:cxn ang="0">
                  <a:pos x="150" y="2"/>
                </a:cxn>
                <a:cxn ang="0">
                  <a:pos x="148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3" y="0"/>
                </a:cxn>
                <a:cxn ang="0">
                  <a:pos x="142" y="1"/>
                </a:cxn>
                <a:cxn ang="0">
                  <a:pos x="141" y="2"/>
                </a:cxn>
                <a:cxn ang="0">
                  <a:pos x="1" y="198"/>
                </a:cxn>
                <a:cxn ang="0">
                  <a:pos x="1" y="198"/>
                </a:cxn>
              </a:cxnLst>
              <a:rect l="0" t="0" r="r" b="b"/>
              <a:pathLst>
                <a:path w="152" h="207">
                  <a:moveTo>
                    <a:pt x="1" y="198"/>
                  </a:moveTo>
                  <a:lnTo>
                    <a:pt x="1" y="200"/>
                  </a:lnTo>
                  <a:lnTo>
                    <a:pt x="0" y="201"/>
                  </a:lnTo>
                  <a:lnTo>
                    <a:pt x="1" y="203"/>
                  </a:lnTo>
                  <a:lnTo>
                    <a:pt x="1" y="204"/>
                  </a:lnTo>
                  <a:lnTo>
                    <a:pt x="3" y="205"/>
                  </a:lnTo>
                  <a:lnTo>
                    <a:pt x="4" y="206"/>
                  </a:lnTo>
                  <a:lnTo>
                    <a:pt x="6" y="206"/>
                  </a:lnTo>
                  <a:lnTo>
                    <a:pt x="7" y="206"/>
                  </a:lnTo>
                  <a:lnTo>
                    <a:pt x="9" y="205"/>
                  </a:lnTo>
                  <a:lnTo>
                    <a:pt x="10" y="204"/>
                  </a:lnTo>
                  <a:lnTo>
                    <a:pt x="149" y="9"/>
                  </a:lnTo>
                  <a:lnTo>
                    <a:pt x="151" y="5"/>
                  </a:lnTo>
                  <a:lnTo>
                    <a:pt x="150" y="4"/>
                  </a:lnTo>
                  <a:lnTo>
                    <a:pt x="150" y="2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3" y="0"/>
                  </a:lnTo>
                  <a:lnTo>
                    <a:pt x="142" y="1"/>
                  </a:lnTo>
                  <a:lnTo>
                    <a:pt x="141" y="2"/>
                  </a:lnTo>
                  <a:lnTo>
                    <a:pt x="1" y="198"/>
                  </a:lnTo>
                  <a:lnTo>
                    <a:pt x="1" y="198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6" name="Line 116"/>
            <p:cNvSpPr>
              <a:spLocks noChangeShapeType="1"/>
            </p:cNvSpPr>
            <p:nvPr/>
          </p:nvSpPr>
          <p:spPr bwMode="auto">
            <a:xfrm>
              <a:off x="2319" y="2684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7" name="Freeform 117"/>
            <p:cNvSpPr>
              <a:spLocks/>
            </p:cNvSpPr>
            <p:nvPr/>
          </p:nvSpPr>
          <p:spPr bwMode="auto">
            <a:xfrm>
              <a:off x="2316" y="2629"/>
              <a:ext cx="151" cy="67"/>
            </a:xfrm>
            <a:custGeom>
              <a:avLst/>
              <a:gdLst/>
              <a:ahLst/>
              <a:cxnLst>
                <a:cxn ang="0">
                  <a:pos x="3" y="55"/>
                </a:cxn>
                <a:cxn ang="0">
                  <a:pos x="2" y="56"/>
                </a:cxn>
                <a:cxn ang="0">
                  <a:pos x="1" y="57"/>
                </a:cxn>
                <a:cxn ang="0">
                  <a:pos x="0" y="59"/>
                </a:cxn>
                <a:cxn ang="0">
                  <a:pos x="0" y="61"/>
                </a:cxn>
                <a:cxn ang="0">
                  <a:pos x="0" y="63"/>
                </a:cxn>
                <a:cxn ang="0">
                  <a:pos x="1" y="64"/>
                </a:cxn>
                <a:cxn ang="0">
                  <a:pos x="2" y="65"/>
                </a:cxn>
                <a:cxn ang="0">
                  <a:pos x="3" y="66"/>
                </a:cxn>
                <a:cxn ang="0">
                  <a:pos x="6" y="66"/>
                </a:cxn>
                <a:cxn ang="0">
                  <a:pos x="7" y="66"/>
                </a:cxn>
                <a:cxn ang="0">
                  <a:pos x="147" y="10"/>
                </a:cxn>
                <a:cxn ang="0">
                  <a:pos x="149" y="9"/>
                </a:cxn>
                <a:cxn ang="0">
                  <a:pos x="150" y="7"/>
                </a:cxn>
                <a:cxn ang="0">
                  <a:pos x="150" y="5"/>
                </a:cxn>
                <a:cxn ang="0">
                  <a:pos x="150" y="3"/>
                </a:cxn>
                <a:cxn ang="0">
                  <a:pos x="149" y="2"/>
                </a:cxn>
                <a:cxn ang="0">
                  <a:pos x="148" y="1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142" y="1"/>
                </a:cxn>
                <a:cxn ang="0">
                  <a:pos x="3" y="55"/>
                </a:cxn>
                <a:cxn ang="0">
                  <a:pos x="3" y="55"/>
                </a:cxn>
              </a:cxnLst>
              <a:rect l="0" t="0" r="r" b="b"/>
              <a:pathLst>
                <a:path w="151" h="67">
                  <a:moveTo>
                    <a:pt x="3" y="55"/>
                  </a:moveTo>
                  <a:lnTo>
                    <a:pt x="2" y="56"/>
                  </a:lnTo>
                  <a:lnTo>
                    <a:pt x="1" y="57"/>
                  </a:lnTo>
                  <a:lnTo>
                    <a:pt x="0" y="59"/>
                  </a:lnTo>
                  <a:lnTo>
                    <a:pt x="0" y="61"/>
                  </a:lnTo>
                  <a:lnTo>
                    <a:pt x="0" y="63"/>
                  </a:lnTo>
                  <a:lnTo>
                    <a:pt x="1" y="64"/>
                  </a:lnTo>
                  <a:lnTo>
                    <a:pt x="2" y="65"/>
                  </a:lnTo>
                  <a:lnTo>
                    <a:pt x="3" y="66"/>
                  </a:lnTo>
                  <a:lnTo>
                    <a:pt x="6" y="66"/>
                  </a:lnTo>
                  <a:lnTo>
                    <a:pt x="7" y="66"/>
                  </a:lnTo>
                  <a:lnTo>
                    <a:pt x="147" y="10"/>
                  </a:lnTo>
                  <a:lnTo>
                    <a:pt x="149" y="9"/>
                  </a:lnTo>
                  <a:lnTo>
                    <a:pt x="150" y="7"/>
                  </a:lnTo>
                  <a:lnTo>
                    <a:pt x="150" y="5"/>
                  </a:lnTo>
                  <a:lnTo>
                    <a:pt x="150" y="3"/>
                  </a:lnTo>
                  <a:lnTo>
                    <a:pt x="149" y="2"/>
                  </a:lnTo>
                  <a:lnTo>
                    <a:pt x="148" y="1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142" y="1"/>
                  </a:lnTo>
                  <a:lnTo>
                    <a:pt x="3" y="55"/>
                  </a:lnTo>
                  <a:lnTo>
                    <a:pt x="3" y="55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8" name="Line 118"/>
            <p:cNvSpPr>
              <a:spLocks noChangeShapeType="1"/>
            </p:cNvSpPr>
            <p:nvPr/>
          </p:nvSpPr>
          <p:spPr bwMode="auto">
            <a:xfrm>
              <a:off x="2457" y="263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39" name="Freeform 119"/>
            <p:cNvSpPr>
              <a:spLocks/>
            </p:cNvSpPr>
            <p:nvPr/>
          </p:nvSpPr>
          <p:spPr bwMode="auto">
            <a:xfrm>
              <a:off x="2455" y="2489"/>
              <a:ext cx="151" cy="152"/>
            </a:xfrm>
            <a:custGeom>
              <a:avLst/>
              <a:gdLst/>
              <a:ahLst/>
              <a:cxnLst>
                <a:cxn ang="0">
                  <a:pos x="2" y="142"/>
                </a:cxn>
                <a:cxn ang="0">
                  <a:pos x="1" y="143"/>
                </a:cxn>
                <a:cxn ang="0">
                  <a:pos x="0" y="145"/>
                </a:cxn>
                <a:cxn ang="0">
                  <a:pos x="0" y="147"/>
                </a:cxn>
                <a:cxn ang="0">
                  <a:pos x="1" y="148"/>
                </a:cxn>
                <a:cxn ang="0">
                  <a:pos x="2" y="149"/>
                </a:cxn>
                <a:cxn ang="0">
                  <a:pos x="3" y="150"/>
                </a:cxn>
                <a:cxn ang="0">
                  <a:pos x="5" y="151"/>
                </a:cxn>
                <a:cxn ang="0">
                  <a:pos x="7" y="151"/>
                </a:cxn>
                <a:cxn ang="0">
                  <a:pos x="8" y="150"/>
                </a:cxn>
                <a:cxn ang="0">
                  <a:pos x="10" y="149"/>
                </a:cxn>
                <a:cxn ang="0">
                  <a:pos x="149" y="9"/>
                </a:cxn>
                <a:cxn ang="0">
                  <a:pos x="150" y="6"/>
                </a:cxn>
                <a:cxn ang="0">
                  <a:pos x="150" y="4"/>
                </a:cxn>
                <a:cxn ang="0">
                  <a:pos x="150" y="3"/>
                </a:cxn>
                <a:cxn ang="0">
                  <a:pos x="149" y="2"/>
                </a:cxn>
                <a:cxn ang="0">
                  <a:pos x="147" y="1"/>
                </a:cxn>
                <a:cxn ang="0">
                  <a:pos x="146" y="0"/>
                </a:cxn>
                <a:cxn ang="0">
                  <a:pos x="145" y="0"/>
                </a:cxn>
                <a:cxn ang="0">
                  <a:pos x="142" y="1"/>
                </a:cxn>
                <a:cxn ang="0">
                  <a:pos x="141" y="2"/>
                </a:cxn>
                <a:cxn ang="0">
                  <a:pos x="2" y="142"/>
                </a:cxn>
                <a:cxn ang="0">
                  <a:pos x="2" y="142"/>
                </a:cxn>
              </a:cxnLst>
              <a:rect l="0" t="0" r="r" b="b"/>
              <a:pathLst>
                <a:path w="151" h="152">
                  <a:moveTo>
                    <a:pt x="2" y="142"/>
                  </a:moveTo>
                  <a:lnTo>
                    <a:pt x="1" y="143"/>
                  </a:lnTo>
                  <a:lnTo>
                    <a:pt x="0" y="145"/>
                  </a:lnTo>
                  <a:lnTo>
                    <a:pt x="0" y="147"/>
                  </a:lnTo>
                  <a:lnTo>
                    <a:pt x="1" y="148"/>
                  </a:lnTo>
                  <a:lnTo>
                    <a:pt x="2" y="149"/>
                  </a:lnTo>
                  <a:lnTo>
                    <a:pt x="3" y="150"/>
                  </a:lnTo>
                  <a:lnTo>
                    <a:pt x="5" y="151"/>
                  </a:lnTo>
                  <a:lnTo>
                    <a:pt x="7" y="151"/>
                  </a:lnTo>
                  <a:lnTo>
                    <a:pt x="8" y="150"/>
                  </a:lnTo>
                  <a:lnTo>
                    <a:pt x="10" y="149"/>
                  </a:lnTo>
                  <a:lnTo>
                    <a:pt x="149" y="9"/>
                  </a:lnTo>
                  <a:lnTo>
                    <a:pt x="150" y="6"/>
                  </a:lnTo>
                  <a:lnTo>
                    <a:pt x="150" y="4"/>
                  </a:lnTo>
                  <a:lnTo>
                    <a:pt x="150" y="3"/>
                  </a:lnTo>
                  <a:lnTo>
                    <a:pt x="149" y="2"/>
                  </a:lnTo>
                  <a:lnTo>
                    <a:pt x="147" y="1"/>
                  </a:lnTo>
                  <a:lnTo>
                    <a:pt x="146" y="0"/>
                  </a:lnTo>
                  <a:lnTo>
                    <a:pt x="145" y="0"/>
                  </a:lnTo>
                  <a:lnTo>
                    <a:pt x="142" y="1"/>
                  </a:lnTo>
                  <a:lnTo>
                    <a:pt x="141" y="2"/>
                  </a:lnTo>
                  <a:lnTo>
                    <a:pt x="2" y="142"/>
                  </a:lnTo>
                  <a:lnTo>
                    <a:pt x="2" y="142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0" name="Line 120"/>
            <p:cNvSpPr>
              <a:spLocks noChangeShapeType="1"/>
            </p:cNvSpPr>
            <p:nvPr/>
          </p:nvSpPr>
          <p:spPr bwMode="auto">
            <a:xfrm>
              <a:off x="2601" y="2489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1" name="Freeform 121"/>
            <p:cNvSpPr>
              <a:spLocks/>
            </p:cNvSpPr>
            <p:nvPr/>
          </p:nvSpPr>
          <p:spPr bwMode="auto">
            <a:xfrm>
              <a:off x="2595" y="2489"/>
              <a:ext cx="151" cy="27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4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1" y="9"/>
                </a:cxn>
                <a:cxn ang="0">
                  <a:pos x="3" y="10"/>
                </a:cxn>
                <a:cxn ang="0">
                  <a:pos x="5" y="11"/>
                </a:cxn>
                <a:cxn ang="0">
                  <a:pos x="144" y="26"/>
                </a:cxn>
                <a:cxn ang="0">
                  <a:pos x="147" y="25"/>
                </a:cxn>
                <a:cxn ang="0">
                  <a:pos x="148" y="24"/>
                </a:cxn>
                <a:cxn ang="0">
                  <a:pos x="149" y="23"/>
                </a:cxn>
                <a:cxn ang="0">
                  <a:pos x="150" y="21"/>
                </a:cxn>
                <a:cxn ang="0">
                  <a:pos x="150" y="20"/>
                </a:cxn>
                <a:cxn ang="0">
                  <a:pos x="149" y="18"/>
                </a:cxn>
                <a:cxn ang="0">
                  <a:pos x="148" y="17"/>
                </a:cxn>
                <a:cxn ang="0">
                  <a:pos x="147" y="16"/>
                </a:cxn>
                <a:cxn ang="0">
                  <a:pos x="145" y="15"/>
                </a:cxn>
                <a:cxn ang="0">
                  <a:pos x="6" y="0"/>
                </a:cxn>
                <a:cxn ang="0">
                  <a:pos x="6" y="0"/>
                </a:cxn>
              </a:cxnLst>
              <a:rect l="0" t="0" r="r" b="b"/>
              <a:pathLst>
                <a:path w="151" h="27">
                  <a:moveTo>
                    <a:pt x="6" y="0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9"/>
                  </a:lnTo>
                  <a:lnTo>
                    <a:pt x="3" y="10"/>
                  </a:lnTo>
                  <a:lnTo>
                    <a:pt x="5" y="11"/>
                  </a:lnTo>
                  <a:lnTo>
                    <a:pt x="144" y="26"/>
                  </a:lnTo>
                  <a:lnTo>
                    <a:pt x="147" y="25"/>
                  </a:lnTo>
                  <a:lnTo>
                    <a:pt x="148" y="24"/>
                  </a:lnTo>
                  <a:lnTo>
                    <a:pt x="149" y="23"/>
                  </a:lnTo>
                  <a:lnTo>
                    <a:pt x="150" y="21"/>
                  </a:lnTo>
                  <a:lnTo>
                    <a:pt x="150" y="20"/>
                  </a:lnTo>
                  <a:lnTo>
                    <a:pt x="149" y="18"/>
                  </a:lnTo>
                  <a:lnTo>
                    <a:pt x="148" y="17"/>
                  </a:lnTo>
                  <a:lnTo>
                    <a:pt x="147" y="16"/>
                  </a:lnTo>
                  <a:lnTo>
                    <a:pt x="145" y="15"/>
                  </a:lnTo>
                  <a:lnTo>
                    <a:pt x="6" y="0"/>
                  </a:lnTo>
                  <a:lnTo>
                    <a:pt x="6" y="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2" name="Line 122"/>
            <p:cNvSpPr>
              <a:spLocks noChangeShapeType="1"/>
            </p:cNvSpPr>
            <p:nvPr/>
          </p:nvSpPr>
          <p:spPr bwMode="auto">
            <a:xfrm>
              <a:off x="2735" y="2507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3" name="Freeform 123"/>
            <p:cNvSpPr>
              <a:spLocks/>
            </p:cNvSpPr>
            <p:nvPr/>
          </p:nvSpPr>
          <p:spPr bwMode="auto">
            <a:xfrm>
              <a:off x="2734" y="2276"/>
              <a:ext cx="151" cy="240"/>
            </a:xfrm>
            <a:custGeom>
              <a:avLst/>
              <a:gdLst/>
              <a:ahLst/>
              <a:cxnLst>
                <a:cxn ang="0">
                  <a:pos x="1" y="231"/>
                </a:cxn>
                <a:cxn ang="0">
                  <a:pos x="0" y="232"/>
                </a:cxn>
                <a:cxn ang="0">
                  <a:pos x="0" y="234"/>
                </a:cxn>
                <a:cxn ang="0">
                  <a:pos x="1" y="236"/>
                </a:cxn>
                <a:cxn ang="0">
                  <a:pos x="2" y="237"/>
                </a:cxn>
                <a:cxn ang="0">
                  <a:pos x="3" y="238"/>
                </a:cxn>
                <a:cxn ang="0">
                  <a:pos x="4" y="239"/>
                </a:cxn>
                <a:cxn ang="0">
                  <a:pos x="6" y="239"/>
                </a:cxn>
                <a:cxn ang="0">
                  <a:pos x="7" y="238"/>
                </a:cxn>
                <a:cxn ang="0">
                  <a:pos x="9" y="238"/>
                </a:cxn>
                <a:cxn ang="0">
                  <a:pos x="10" y="236"/>
                </a:cxn>
                <a:cxn ang="0">
                  <a:pos x="149" y="8"/>
                </a:cxn>
                <a:cxn ang="0">
                  <a:pos x="150" y="5"/>
                </a:cxn>
                <a:cxn ang="0">
                  <a:pos x="150" y="3"/>
                </a:cxn>
                <a:cxn ang="0">
                  <a:pos x="149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5" y="0"/>
                </a:cxn>
                <a:cxn ang="0">
                  <a:pos x="143" y="0"/>
                </a:cxn>
                <a:cxn ang="0">
                  <a:pos x="142" y="1"/>
                </a:cxn>
                <a:cxn ang="0">
                  <a:pos x="140" y="2"/>
                </a:cxn>
                <a:cxn ang="0">
                  <a:pos x="1" y="231"/>
                </a:cxn>
                <a:cxn ang="0">
                  <a:pos x="1" y="231"/>
                </a:cxn>
              </a:cxnLst>
              <a:rect l="0" t="0" r="r" b="b"/>
              <a:pathLst>
                <a:path w="151" h="240">
                  <a:moveTo>
                    <a:pt x="1" y="231"/>
                  </a:moveTo>
                  <a:lnTo>
                    <a:pt x="0" y="232"/>
                  </a:lnTo>
                  <a:lnTo>
                    <a:pt x="0" y="234"/>
                  </a:lnTo>
                  <a:lnTo>
                    <a:pt x="1" y="236"/>
                  </a:lnTo>
                  <a:lnTo>
                    <a:pt x="2" y="237"/>
                  </a:lnTo>
                  <a:lnTo>
                    <a:pt x="3" y="238"/>
                  </a:lnTo>
                  <a:lnTo>
                    <a:pt x="4" y="239"/>
                  </a:lnTo>
                  <a:lnTo>
                    <a:pt x="6" y="239"/>
                  </a:lnTo>
                  <a:lnTo>
                    <a:pt x="7" y="238"/>
                  </a:lnTo>
                  <a:lnTo>
                    <a:pt x="9" y="238"/>
                  </a:lnTo>
                  <a:lnTo>
                    <a:pt x="10" y="236"/>
                  </a:lnTo>
                  <a:lnTo>
                    <a:pt x="149" y="8"/>
                  </a:lnTo>
                  <a:lnTo>
                    <a:pt x="150" y="5"/>
                  </a:lnTo>
                  <a:lnTo>
                    <a:pt x="150" y="3"/>
                  </a:lnTo>
                  <a:lnTo>
                    <a:pt x="149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5" y="0"/>
                  </a:lnTo>
                  <a:lnTo>
                    <a:pt x="143" y="0"/>
                  </a:lnTo>
                  <a:lnTo>
                    <a:pt x="142" y="1"/>
                  </a:lnTo>
                  <a:lnTo>
                    <a:pt x="140" y="2"/>
                  </a:lnTo>
                  <a:lnTo>
                    <a:pt x="1" y="231"/>
                  </a:lnTo>
                  <a:lnTo>
                    <a:pt x="1" y="23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4" name="Line 124"/>
            <p:cNvSpPr>
              <a:spLocks noChangeShapeType="1"/>
            </p:cNvSpPr>
            <p:nvPr/>
          </p:nvSpPr>
          <p:spPr bwMode="auto">
            <a:xfrm>
              <a:off x="2878" y="2276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5" name="Freeform 125"/>
            <p:cNvSpPr>
              <a:spLocks/>
            </p:cNvSpPr>
            <p:nvPr/>
          </p:nvSpPr>
          <p:spPr bwMode="auto">
            <a:xfrm>
              <a:off x="2874" y="2255"/>
              <a:ext cx="151" cy="37"/>
            </a:xfrm>
            <a:custGeom>
              <a:avLst/>
              <a:gdLst/>
              <a:ahLst/>
              <a:cxnLst>
                <a:cxn ang="0">
                  <a:pos x="4" y="22"/>
                </a:cxn>
                <a:cxn ang="0">
                  <a:pos x="3" y="22"/>
                </a:cxn>
                <a:cxn ang="0">
                  <a:pos x="1" y="23"/>
                </a:cxn>
                <a:cxn ang="0">
                  <a:pos x="0" y="25"/>
                </a:cxn>
                <a:cxn ang="0">
                  <a:pos x="0" y="26"/>
                </a:cxn>
                <a:cxn ang="0">
                  <a:pos x="0" y="28"/>
                </a:cxn>
                <a:cxn ang="0">
                  <a:pos x="0" y="29"/>
                </a:cxn>
                <a:cxn ang="0">
                  <a:pos x="1" y="31"/>
                </a:cxn>
                <a:cxn ang="0">
                  <a:pos x="3" y="32"/>
                </a:cxn>
                <a:cxn ang="0">
                  <a:pos x="4" y="33"/>
                </a:cxn>
                <a:cxn ang="0">
                  <a:pos x="6" y="33"/>
                </a:cxn>
                <a:cxn ang="0">
                  <a:pos x="145" y="11"/>
                </a:cxn>
                <a:cxn ang="0">
                  <a:pos x="148" y="9"/>
                </a:cxn>
                <a:cxn ang="0">
                  <a:pos x="149" y="8"/>
                </a:cxn>
                <a:cxn ang="0">
                  <a:pos x="150" y="7"/>
                </a:cxn>
                <a:cxn ang="0">
                  <a:pos x="150" y="5"/>
                </a:cxn>
                <a:cxn ang="0">
                  <a:pos x="149" y="3"/>
                </a:cxn>
                <a:cxn ang="0">
                  <a:pos x="148" y="1"/>
                </a:cxn>
                <a:cxn ang="0">
                  <a:pos x="147" y="0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4" y="22"/>
                </a:cxn>
                <a:cxn ang="0">
                  <a:pos x="4" y="22"/>
                </a:cxn>
              </a:cxnLst>
              <a:rect l="0" t="0" r="r" b="b"/>
              <a:pathLst>
                <a:path w="151" h="34">
                  <a:moveTo>
                    <a:pt x="4" y="22"/>
                  </a:moveTo>
                  <a:lnTo>
                    <a:pt x="3" y="22"/>
                  </a:lnTo>
                  <a:lnTo>
                    <a:pt x="1" y="23"/>
                  </a:lnTo>
                  <a:lnTo>
                    <a:pt x="0" y="25"/>
                  </a:lnTo>
                  <a:lnTo>
                    <a:pt x="0" y="26"/>
                  </a:lnTo>
                  <a:lnTo>
                    <a:pt x="0" y="28"/>
                  </a:lnTo>
                  <a:lnTo>
                    <a:pt x="0" y="29"/>
                  </a:lnTo>
                  <a:lnTo>
                    <a:pt x="1" y="31"/>
                  </a:lnTo>
                  <a:lnTo>
                    <a:pt x="3" y="32"/>
                  </a:lnTo>
                  <a:lnTo>
                    <a:pt x="4" y="33"/>
                  </a:lnTo>
                  <a:lnTo>
                    <a:pt x="6" y="33"/>
                  </a:lnTo>
                  <a:lnTo>
                    <a:pt x="145" y="11"/>
                  </a:lnTo>
                  <a:lnTo>
                    <a:pt x="148" y="9"/>
                  </a:lnTo>
                  <a:lnTo>
                    <a:pt x="149" y="8"/>
                  </a:lnTo>
                  <a:lnTo>
                    <a:pt x="150" y="7"/>
                  </a:lnTo>
                  <a:lnTo>
                    <a:pt x="150" y="5"/>
                  </a:lnTo>
                  <a:lnTo>
                    <a:pt x="149" y="3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4" y="22"/>
                  </a:lnTo>
                  <a:lnTo>
                    <a:pt x="4" y="22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6" name="Line 126"/>
            <p:cNvSpPr>
              <a:spLocks noChangeShapeType="1"/>
            </p:cNvSpPr>
            <p:nvPr/>
          </p:nvSpPr>
          <p:spPr bwMode="auto">
            <a:xfrm>
              <a:off x="3015" y="225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7" name="Freeform 127"/>
            <p:cNvSpPr>
              <a:spLocks/>
            </p:cNvSpPr>
            <p:nvPr/>
          </p:nvSpPr>
          <p:spPr bwMode="auto">
            <a:xfrm>
              <a:off x="3013" y="2144"/>
              <a:ext cx="152" cy="122"/>
            </a:xfrm>
            <a:custGeom>
              <a:avLst/>
              <a:gdLst/>
              <a:ahLst/>
              <a:cxnLst>
                <a:cxn ang="0">
                  <a:pos x="2" y="111"/>
                </a:cxn>
                <a:cxn ang="0">
                  <a:pos x="1" y="113"/>
                </a:cxn>
                <a:cxn ang="0">
                  <a:pos x="0" y="114"/>
                </a:cxn>
                <a:cxn ang="0">
                  <a:pos x="0" y="116"/>
                </a:cxn>
                <a:cxn ang="0">
                  <a:pos x="1" y="118"/>
                </a:cxn>
                <a:cxn ang="0">
                  <a:pos x="1" y="119"/>
                </a:cxn>
                <a:cxn ang="0">
                  <a:pos x="3" y="120"/>
                </a:cxn>
                <a:cxn ang="0">
                  <a:pos x="4" y="121"/>
                </a:cxn>
                <a:cxn ang="0">
                  <a:pos x="6" y="121"/>
                </a:cxn>
                <a:cxn ang="0">
                  <a:pos x="8" y="121"/>
                </a:cxn>
                <a:cxn ang="0">
                  <a:pos x="9" y="120"/>
                </a:cxn>
                <a:cxn ang="0">
                  <a:pos x="148" y="9"/>
                </a:cxn>
                <a:cxn ang="0">
                  <a:pos x="150" y="7"/>
                </a:cxn>
                <a:cxn ang="0">
                  <a:pos x="151" y="5"/>
                </a:cxn>
                <a:cxn ang="0">
                  <a:pos x="150" y="4"/>
                </a:cxn>
                <a:cxn ang="0">
                  <a:pos x="149" y="2"/>
                </a:cxn>
                <a:cxn ang="0">
                  <a:pos x="148" y="1"/>
                </a:cxn>
                <a:cxn ang="0">
                  <a:pos x="147" y="0"/>
                </a:cxn>
                <a:cxn ang="0">
                  <a:pos x="144" y="0"/>
                </a:cxn>
                <a:cxn ang="0">
                  <a:pos x="143" y="0"/>
                </a:cxn>
                <a:cxn ang="0">
                  <a:pos x="141" y="1"/>
                </a:cxn>
                <a:cxn ang="0">
                  <a:pos x="2" y="111"/>
                </a:cxn>
                <a:cxn ang="0">
                  <a:pos x="2" y="111"/>
                </a:cxn>
              </a:cxnLst>
              <a:rect l="0" t="0" r="r" b="b"/>
              <a:pathLst>
                <a:path w="152" h="122">
                  <a:moveTo>
                    <a:pt x="2" y="111"/>
                  </a:moveTo>
                  <a:lnTo>
                    <a:pt x="1" y="113"/>
                  </a:lnTo>
                  <a:lnTo>
                    <a:pt x="0" y="114"/>
                  </a:lnTo>
                  <a:lnTo>
                    <a:pt x="0" y="116"/>
                  </a:lnTo>
                  <a:lnTo>
                    <a:pt x="1" y="118"/>
                  </a:lnTo>
                  <a:lnTo>
                    <a:pt x="1" y="119"/>
                  </a:lnTo>
                  <a:lnTo>
                    <a:pt x="3" y="120"/>
                  </a:lnTo>
                  <a:lnTo>
                    <a:pt x="4" y="121"/>
                  </a:lnTo>
                  <a:lnTo>
                    <a:pt x="6" y="121"/>
                  </a:lnTo>
                  <a:lnTo>
                    <a:pt x="8" y="121"/>
                  </a:lnTo>
                  <a:lnTo>
                    <a:pt x="9" y="120"/>
                  </a:lnTo>
                  <a:lnTo>
                    <a:pt x="148" y="9"/>
                  </a:lnTo>
                  <a:lnTo>
                    <a:pt x="150" y="7"/>
                  </a:lnTo>
                  <a:lnTo>
                    <a:pt x="151" y="5"/>
                  </a:lnTo>
                  <a:lnTo>
                    <a:pt x="150" y="4"/>
                  </a:lnTo>
                  <a:lnTo>
                    <a:pt x="149" y="2"/>
                  </a:lnTo>
                  <a:lnTo>
                    <a:pt x="148" y="1"/>
                  </a:lnTo>
                  <a:lnTo>
                    <a:pt x="147" y="0"/>
                  </a:lnTo>
                  <a:lnTo>
                    <a:pt x="144" y="0"/>
                  </a:lnTo>
                  <a:lnTo>
                    <a:pt x="143" y="0"/>
                  </a:lnTo>
                  <a:lnTo>
                    <a:pt x="141" y="1"/>
                  </a:lnTo>
                  <a:lnTo>
                    <a:pt x="2" y="111"/>
                  </a:lnTo>
                  <a:lnTo>
                    <a:pt x="2" y="11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8" name="Line 128"/>
            <p:cNvSpPr>
              <a:spLocks noChangeShapeType="1"/>
            </p:cNvSpPr>
            <p:nvPr/>
          </p:nvSpPr>
          <p:spPr bwMode="auto">
            <a:xfrm>
              <a:off x="3162" y="214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49" name="Freeform 129"/>
            <p:cNvSpPr>
              <a:spLocks/>
            </p:cNvSpPr>
            <p:nvPr/>
          </p:nvSpPr>
          <p:spPr bwMode="auto">
            <a:xfrm>
              <a:off x="3153" y="2144"/>
              <a:ext cx="150" cy="157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1" y="9"/>
                </a:cxn>
                <a:cxn ang="0">
                  <a:pos x="140" y="153"/>
                </a:cxn>
                <a:cxn ang="0">
                  <a:pos x="143" y="155"/>
                </a:cxn>
                <a:cxn ang="0">
                  <a:pos x="145" y="155"/>
                </a:cxn>
                <a:cxn ang="0">
                  <a:pos x="147" y="154"/>
                </a:cxn>
                <a:cxn ang="0">
                  <a:pos x="148" y="153"/>
                </a:cxn>
                <a:cxn ang="0">
                  <a:pos x="149" y="152"/>
                </a:cxn>
                <a:cxn ang="0">
                  <a:pos x="149" y="151"/>
                </a:cxn>
                <a:cxn ang="0">
                  <a:pos x="149" y="148"/>
                </a:cxn>
                <a:cxn ang="0">
                  <a:pos x="149" y="147"/>
                </a:cxn>
                <a:cxn ang="0">
                  <a:pos x="148" y="145"/>
                </a:cxn>
                <a:cxn ang="0">
                  <a:pos x="9" y="1"/>
                </a:cxn>
                <a:cxn ang="0">
                  <a:pos x="9" y="1"/>
                </a:cxn>
              </a:cxnLst>
              <a:rect l="0" t="0" r="r" b="b"/>
              <a:pathLst>
                <a:path w="150" h="156">
                  <a:moveTo>
                    <a:pt x="9" y="1"/>
                  </a:moveTo>
                  <a:lnTo>
                    <a:pt x="8" y="1"/>
                  </a:lnTo>
                  <a:lnTo>
                    <a:pt x="6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5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9"/>
                  </a:lnTo>
                  <a:lnTo>
                    <a:pt x="140" y="153"/>
                  </a:lnTo>
                  <a:lnTo>
                    <a:pt x="143" y="155"/>
                  </a:lnTo>
                  <a:lnTo>
                    <a:pt x="145" y="155"/>
                  </a:lnTo>
                  <a:lnTo>
                    <a:pt x="147" y="154"/>
                  </a:lnTo>
                  <a:lnTo>
                    <a:pt x="148" y="153"/>
                  </a:lnTo>
                  <a:lnTo>
                    <a:pt x="149" y="152"/>
                  </a:lnTo>
                  <a:lnTo>
                    <a:pt x="149" y="151"/>
                  </a:lnTo>
                  <a:lnTo>
                    <a:pt x="149" y="148"/>
                  </a:lnTo>
                  <a:lnTo>
                    <a:pt x="149" y="147"/>
                  </a:lnTo>
                  <a:lnTo>
                    <a:pt x="148" y="145"/>
                  </a:lnTo>
                  <a:lnTo>
                    <a:pt x="9" y="1"/>
                  </a:lnTo>
                  <a:lnTo>
                    <a:pt x="9" y="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0" name="Line 130"/>
            <p:cNvSpPr>
              <a:spLocks noChangeShapeType="1"/>
            </p:cNvSpPr>
            <p:nvPr/>
          </p:nvSpPr>
          <p:spPr bwMode="auto">
            <a:xfrm>
              <a:off x="3292" y="229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1" name="Freeform 131"/>
            <p:cNvSpPr>
              <a:spLocks/>
            </p:cNvSpPr>
            <p:nvPr/>
          </p:nvSpPr>
          <p:spPr bwMode="auto">
            <a:xfrm>
              <a:off x="3292" y="1386"/>
              <a:ext cx="151" cy="914"/>
            </a:xfrm>
            <a:custGeom>
              <a:avLst/>
              <a:gdLst/>
              <a:ahLst/>
              <a:cxnLst>
                <a:cxn ang="0">
                  <a:pos x="0" y="905"/>
                </a:cxn>
                <a:cxn ang="0">
                  <a:pos x="0" y="908"/>
                </a:cxn>
                <a:cxn ang="0">
                  <a:pos x="1" y="909"/>
                </a:cxn>
                <a:cxn ang="0">
                  <a:pos x="2" y="910"/>
                </a:cxn>
                <a:cxn ang="0">
                  <a:pos x="3" y="911"/>
                </a:cxn>
                <a:cxn ang="0">
                  <a:pos x="4" y="912"/>
                </a:cxn>
                <a:cxn ang="0">
                  <a:pos x="7" y="912"/>
                </a:cxn>
                <a:cxn ang="0">
                  <a:pos x="8" y="911"/>
                </a:cxn>
                <a:cxn ang="0">
                  <a:pos x="9" y="910"/>
                </a:cxn>
                <a:cxn ang="0">
                  <a:pos x="10" y="909"/>
                </a:cxn>
                <a:cxn ang="0">
                  <a:pos x="10" y="907"/>
                </a:cxn>
                <a:cxn ang="0">
                  <a:pos x="150" y="7"/>
                </a:cxn>
                <a:cxn ang="0">
                  <a:pos x="150" y="3"/>
                </a:cxn>
                <a:cxn ang="0">
                  <a:pos x="149" y="2"/>
                </a:cxn>
                <a:cxn ang="0">
                  <a:pos x="147" y="1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142" y="1"/>
                </a:cxn>
                <a:cxn ang="0">
                  <a:pos x="141" y="2"/>
                </a:cxn>
                <a:cxn ang="0">
                  <a:pos x="140" y="3"/>
                </a:cxn>
                <a:cxn ang="0">
                  <a:pos x="139" y="5"/>
                </a:cxn>
                <a:cxn ang="0">
                  <a:pos x="0" y="905"/>
                </a:cxn>
                <a:cxn ang="0">
                  <a:pos x="0" y="905"/>
                </a:cxn>
              </a:cxnLst>
              <a:rect l="0" t="0" r="r" b="b"/>
              <a:pathLst>
                <a:path w="151" h="913">
                  <a:moveTo>
                    <a:pt x="0" y="905"/>
                  </a:moveTo>
                  <a:lnTo>
                    <a:pt x="0" y="908"/>
                  </a:lnTo>
                  <a:lnTo>
                    <a:pt x="1" y="909"/>
                  </a:lnTo>
                  <a:lnTo>
                    <a:pt x="2" y="910"/>
                  </a:lnTo>
                  <a:lnTo>
                    <a:pt x="3" y="911"/>
                  </a:lnTo>
                  <a:lnTo>
                    <a:pt x="4" y="912"/>
                  </a:lnTo>
                  <a:lnTo>
                    <a:pt x="7" y="912"/>
                  </a:lnTo>
                  <a:lnTo>
                    <a:pt x="8" y="911"/>
                  </a:lnTo>
                  <a:lnTo>
                    <a:pt x="9" y="910"/>
                  </a:lnTo>
                  <a:lnTo>
                    <a:pt x="10" y="909"/>
                  </a:lnTo>
                  <a:lnTo>
                    <a:pt x="10" y="907"/>
                  </a:lnTo>
                  <a:lnTo>
                    <a:pt x="150" y="7"/>
                  </a:lnTo>
                  <a:lnTo>
                    <a:pt x="150" y="3"/>
                  </a:lnTo>
                  <a:lnTo>
                    <a:pt x="149" y="2"/>
                  </a:lnTo>
                  <a:lnTo>
                    <a:pt x="147" y="1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142" y="1"/>
                  </a:lnTo>
                  <a:lnTo>
                    <a:pt x="141" y="2"/>
                  </a:lnTo>
                  <a:lnTo>
                    <a:pt x="140" y="3"/>
                  </a:lnTo>
                  <a:lnTo>
                    <a:pt x="139" y="5"/>
                  </a:lnTo>
                  <a:lnTo>
                    <a:pt x="0" y="905"/>
                  </a:lnTo>
                  <a:lnTo>
                    <a:pt x="0" y="905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2" name="Line 132"/>
            <p:cNvSpPr>
              <a:spLocks noChangeShapeType="1"/>
            </p:cNvSpPr>
            <p:nvPr/>
          </p:nvSpPr>
          <p:spPr bwMode="auto">
            <a:xfrm>
              <a:off x="3442" y="139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3" name="Freeform 133"/>
            <p:cNvSpPr>
              <a:spLocks/>
            </p:cNvSpPr>
            <p:nvPr/>
          </p:nvSpPr>
          <p:spPr bwMode="auto">
            <a:xfrm>
              <a:off x="3431" y="1386"/>
              <a:ext cx="152" cy="607"/>
            </a:xfrm>
            <a:custGeom>
              <a:avLst/>
              <a:gdLst/>
              <a:ahLst/>
              <a:cxnLst>
                <a:cxn ang="0">
                  <a:pos x="11" y="4"/>
                </a:cxn>
                <a:cxn ang="0">
                  <a:pos x="10" y="3"/>
                </a:cxn>
                <a:cxn ang="0">
                  <a:pos x="9" y="2"/>
                </a:cxn>
                <a:cxn ang="0">
                  <a:pos x="8" y="1"/>
                </a:cxn>
                <a:cxn ang="0">
                  <a:pos x="6" y="0"/>
                </a:cxn>
                <a:cxn ang="0">
                  <a:pos x="5" y="1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140" y="601"/>
                </a:cxn>
                <a:cxn ang="0">
                  <a:pos x="142" y="603"/>
                </a:cxn>
                <a:cxn ang="0">
                  <a:pos x="143" y="605"/>
                </a:cxn>
                <a:cxn ang="0">
                  <a:pos x="145" y="605"/>
                </a:cxn>
                <a:cxn ang="0">
                  <a:pos x="147" y="605"/>
                </a:cxn>
                <a:cxn ang="0">
                  <a:pos x="148" y="604"/>
                </a:cxn>
                <a:cxn ang="0">
                  <a:pos x="149" y="603"/>
                </a:cxn>
                <a:cxn ang="0">
                  <a:pos x="150" y="601"/>
                </a:cxn>
                <a:cxn ang="0">
                  <a:pos x="151" y="600"/>
                </a:cxn>
                <a:cxn ang="0">
                  <a:pos x="150" y="598"/>
                </a:cxn>
                <a:cxn ang="0">
                  <a:pos x="11" y="4"/>
                </a:cxn>
                <a:cxn ang="0">
                  <a:pos x="11" y="4"/>
                </a:cxn>
              </a:cxnLst>
              <a:rect l="0" t="0" r="r" b="b"/>
              <a:pathLst>
                <a:path w="152" h="606">
                  <a:moveTo>
                    <a:pt x="11" y="4"/>
                  </a:moveTo>
                  <a:lnTo>
                    <a:pt x="10" y="3"/>
                  </a:lnTo>
                  <a:lnTo>
                    <a:pt x="9" y="2"/>
                  </a:lnTo>
                  <a:lnTo>
                    <a:pt x="8" y="1"/>
                  </a:lnTo>
                  <a:lnTo>
                    <a:pt x="6" y="0"/>
                  </a:lnTo>
                  <a:lnTo>
                    <a:pt x="5" y="1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140" y="601"/>
                  </a:lnTo>
                  <a:lnTo>
                    <a:pt x="142" y="603"/>
                  </a:lnTo>
                  <a:lnTo>
                    <a:pt x="143" y="605"/>
                  </a:lnTo>
                  <a:lnTo>
                    <a:pt x="145" y="605"/>
                  </a:lnTo>
                  <a:lnTo>
                    <a:pt x="147" y="605"/>
                  </a:lnTo>
                  <a:lnTo>
                    <a:pt x="148" y="604"/>
                  </a:lnTo>
                  <a:lnTo>
                    <a:pt x="149" y="603"/>
                  </a:lnTo>
                  <a:lnTo>
                    <a:pt x="150" y="601"/>
                  </a:lnTo>
                  <a:lnTo>
                    <a:pt x="151" y="600"/>
                  </a:lnTo>
                  <a:lnTo>
                    <a:pt x="150" y="598"/>
                  </a:lnTo>
                  <a:lnTo>
                    <a:pt x="11" y="4"/>
                  </a:lnTo>
                  <a:lnTo>
                    <a:pt x="11" y="4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4" name="Line 134"/>
            <p:cNvSpPr>
              <a:spLocks noChangeShapeType="1"/>
            </p:cNvSpPr>
            <p:nvPr/>
          </p:nvSpPr>
          <p:spPr bwMode="auto">
            <a:xfrm>
              <a:off x="3576" y="198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5" name="Freeform 135"/>
            <p:cNvSpPr>
              <a:spLocks/>
            </p:cNvSpPr>
            <p:nvPr/>
          </p:nvSpPr>
          <p:spPr bwMode="auto">
            <a:xfrm>
              <a:off x="3571" y="1966"/>
              <a:ext cx="151" cy="28"/>
            </a:xfrm>
            <a:custGeom>
              <a:avLst/>
              <a:gdLst/>
              <a:ahLst/>
              <a:cxnLst>
                <a:cxn ang="0">
                  <a:pos x="5" y="16"/>
                </a:cxn>
                <a:cxn ang="0">
                  <a:pos x="3" y="17"/>
                </a:cxn>
                <a:cxn ang="0">
                  <a:pos x="2" y="17"/>
                </a:cxn>
                <a:cxn ang="0">
                  <a:pos x="1" y="19"/>
                </a:cxn>
                <a:cxn ang="0">
                  <a:pos x="0" y="20"/>
                </a:cxn>
                <a:cxn ang="0">
                  <a:pos x="0" y="22"/>
                </a:cxn>
                <a:cxn ang="0">
                  <a:pos x="1" y="24"/>
                </a:cxn>
                <a:cxn ang="0">
                  <a:pos x="1" y="25"/>
                </a:cxn>
                <a:cxn ang="0">
                  <a:pos x="3" y="26"/>
                </a:cxn>
                <a:cxn ang="0">
                  <a:pos x="4" y="27"/>
                </a:cxn>
                <a:cxn ang="0">
                  <a:pos x="6" y="27"/>
                </a:cxn>
                <a:cxn ang="0">
                  <a:pos x="145" y="10"/>
                </a:cxn>
                <a:cxn ang="0">
                  <a:pos x="149" y="9"/>
                </a:cxn>
                <a:cxn ang="0">
                  <a:pos x="150" y="8"/>
                </a:cxn>
                <a:cxn ang="0">
                  <a:pos x="150" y="6"/>
                </a:cxn>
                <a:cxn ang="0">
                  <a:pos x="150" y="4"/>
                </a:cxn>
                <a:cxn ang="0">
                  <a:pos x="150" y="3"/>
                </a:cxn>
                <a:cxn ang="0">
                  <a:pos x="149" y="1"/>
                </a:cxn>
                <a:cxn ang="0">
                  <a:pos x="148" y="0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5" y="16"/>
                </a:cxn>
                <a:cxn ang="0">
                  <a:pos x="5" y="16"/>
                </a:cxn>
              </a:cxnLst>
              <a:rect l="0" t="0" r="r" b="b"/>
              <a:pathLst>
                <a:path w="151" h="28">
                  <a:moveTo>
                    <a:pt x="5" y="16"/>
                  </a:moveTo>
                  <a:lnTo>
                    <a:pt x="3" y="17"/>
                  </a:lnTo>
                  <a:lnTo>
                    <a:pt x="2" y="17"/>
                  </a:lnTo>
                  <a:lnTo>
                    <a:pt x="1" y="19"/>
                  </a:lnTo>
                  <a:lnTo>
                    <a:pt x="0" y="20"/>
                  </a:lnTo>
                  <a:lnTo>
                    <a:pt x="0" y="22"/>
                  </a:lnTo>
                  <a:lnTo>
                    <a:pt x="1" y="24"/>
                  </a:lnTo>
                  <a:lnTo>
                    <a:pt x="1" y="25"/>
                  </a:lnTo>
                  <a:lnTo>
                    <a:pt x="3" y="26"/>
                  </a:lnTo>
                  <a:lnTo>
                    <a:pt x="4" y="27"/>
                  </a:lnTo>
                  <a:lnTo>
                    <a:pt x="6" y="27"/>
                  </a:lnTo>
                  <a:lnTo>
                    <a:pt x="145" y="10"/>
                  </a:lnTo>
                  <a:lnTo>
                    <a:pt x="149" y="9"/>
                  </a:lnTo>
                  <a:lnTo>
                    <a:pt x="150" y="8"/>
                  </a:lnTo>
                  <a:lnTo>
                    <a:pt x="150" y="6"/>
                  </a:lnTo>
                  <a:lnTo>
                    <a:pt x="150" y="4"/>
                  </a:lnTo>
                  <a:lnTo>
                    <a:pt x="150" y="3"/>
                  </a:lnTo>
                  <a:lnTo>
                    <a:pt x="149" y="1"/>
                  </a:lnTo>
                  <a:lnTo>
                    <a:pt x="148" y="0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5" y="16"/>
                  </a:lnTo>
                  <a:lnTo>
                    <a:pt x="5" y="16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6" name="Line 136"/>
            <p:cNvSpPr>
              <a:spLocks noChangeShapeType="1"/>
            </p:cNvSpPr>
            <p:nvPr/>
          </p:nvSpPr>
          <p:spPr bwMode="auto">
            <a:xfrm>
              <a:off x="3719" y="1966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7" name="Freeform 137"/>
            <p:cNvSpPr>
              <a:spLocks/>
            </p:cNvSpPr>
            <p:nvPr/>
          </p:nvSpPr>
          <p:spPr bwMode="auto">
            <a:xfrm>
              <a:off x="3711" y="1966"/>
              <a:ext cx="151" cy="10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6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0" y="7"/>
                </a:cxn>
                <a:cxn ang="0">
                  <a:pos x="1" y="8"/>
                </a:cxn>
                <a:cxn ang="0">
                  <a:pos x="2" y="9"/>
                </a:cxn>
                <a:cxn ang="0">
                  <a:pos x="142" y="99"/>
                </a:cxn>
                <a:cxn ang="0">
                  <a:pos x="144" y="100"/>
                </a:cxn>
                <a:cxn ang="0">
                  <a:pos x="146" y="100"/>
                </a:cxn>
                <a:cxn ang="0">
                  <a:pos x="148" y="99"/>
                </a:cxn>
                <a:cxn ang="0">
                  <a:pos x="149" y="98"/>
                </a:cxn>
                <a:cxn ang="0">
                  <a:pos x="150" y="96"/>
                </a:cxn>
                <a:cxn ang="0">
                  <a:pos x="150" y="95"/>
                </a:cxn>
                <a:cxn ang="0">
                  <a:pos x="149" y="93"/>
                </a:cxn>
                <a:cxn ang="0">
                  <a:pos x="149" y="92"/>
                </a:cxn>
                <a:cxn ang="0">
                  <a:pos x="147" y="91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51" h="101">
                  <a:moveTo>
                    <a:pt x="8" y="0"/>
                  </a:moveTo>
                  <a:lnTo>
                    <a:pt x="6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0" y="7"/>
                  </a:lnTo>
                  <a:lnTo>
                    <a:pt x="1" y="8"/>
                  </a:lnTo>
                  <a:lnTo>
                    <a:pt x="2" y="9"/>
                  </a:lnTo>
                  <a:lnTo>
                    <a:pt x="142" y="99"/>
                  </a:lnTo>
                  <a:lnTo>
                    <a:pt x="144" y="100"/>
                  </a:lnTo>
                  <a:lnTo>
                    <a:pt x="146" y="100"/>
                  </a:lnTo>
                  <a:lnTo>
                    <a:pt x="148" y="99"/>
                  </a:lnTo>
                  <a:lnTo>
                    <a:pt x="149" y="98"/>
                  </a:lnTo>
                  <a:lnTo>
                    <a:pt x="150" y="96"/>
                  </a:lnTo>
                  <a:lnTo>
                    <a:pt x="150" y="95"/>
                  </a:lnTo>
                  <a:lnTo>
                    <a:pt x="149" y="93"/>
                  </a:lnTo>
                  <a:lnTo>
                    <a:pt x="149" y="92"/>
                  </a:lnTo>
                  <a:lnTo>
                    <a:pt x="147" y="91"/>
                  </a:lnTo>
                  <a:lnTo>
                    <a:pt x="8" y="0"/>
                  </a:lnTo>
                  <a:lnTo>
                    <a:pt x="8" y="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8" name="Line 138"/>
            <p:cNvSpPr>
              <a:spLocks noChangeShapeType="1"/>
            </p:cNvSpPr>
            <p:nvPr/>
          </p:nvSpPr>
          <p:spPr bwMode="auto">
            <a:xfrm>
              <a:off x="3858" y="2055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59" name="Freeform 139"/>
            <p:cNvSpPr>
              <a:spLocks/>
            </p:cNvSpPr>
            <p:nvPr/>
          </p:nvSpPr>
          <p:spPr bwMode="auto">
            <a:xfrm>
              <a:off x="3850" y="2055"/>
              <a:ext cx="151" cy="68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5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8"/>
                </a:cxn>
                <a:cxn ang="0">
                  <a:pos x="2" y="9"/>
                </a:cxn>
                <a:cxn ang="0">
                  <a:pos x="4" y="10"/>
                </a:cxn>
                <a:cxn ang="0">
                  <a:pos x="142" y="68"/>
                </a:cxn>
                <a:cxn ang="0">
                  <a:pos x="146" y="68"/>
                </a:cxn>
                <a:cxn ang="0">
                  <a:pos x="148" y="68"/>
                </a:cxn>
                <a:cxn ang="0">
                  <a:pos x="149" y="67"/>
                </a:cxn>
                <a:cxn ang="0">
                  <a:pos x="150" y="65"/>
                </a:cxn>
                <a:cxn ang="0">
                  <a:pos x="150" y="64"/>
                </a:cxn>
                <a:cxn ang="0">
                  <a:pos x="150" y="62"/>
                </a:cxn>
                <a:cxn ang="0">
                  <a:pos x="150" y="61"/>
                </a:cxn>
                <a:cxn ang="0">
                  <a:pos x="149" y="59"/>
                </a:cxn>
                <a:cxn ang="0">
                  <a:pos x="147" y="58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51" h="69">
                  <a:moveTo>
                    <a:pt x="8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8"/>
                  </a:lnTo>
                  <a:lnTo>
                    <a:pt x="2" y="9"/>
                  </a:lnTo>
                  <a:lnTo>
                    <a:pt x="4" y="10"/>
                  </a:lnTo>
                  <a:lnTo>
                    <a:pt x="142" y="68"/>
                  </a:lnTo>
                  <a:lnTo>
                    <a:pt x="146" y="68"/>
                  </a:lnTo>
                  <a:lnTo>
                    <a:pt x="148" y="68"/>
                  </a:lnTo>
                  <a:lnTo>
                    <a:pt x="149" y="67"/>
                  </a:lnTo>
                  <a:lnTo>
                    <a:pt x="150" y="65"/>
                  </a:lnTo>
                  <a:lnTo>
                    <a:pt x="150" y="64"/>
                  </a:lnTo>
                  <a:lnTo>
                    <a:pt x="150" y="62"/>
                  </a:lnTo>
                  <a:lnTo>
                    <a:pt x="150" y="61"/>
                  </a:lnTo>
                  <a:lnTo>
                    <a:pt x="149" y="59"/>
                  </a:lnTo>
                  <a:lnTo>
                    <a:pt x="147" y="58"/>
                  </a:lnTo>
                  <a:lnTo>
                    <a:pt x="8" y="0"/>
                  </a:lnTo>
                  <a:lnTo>
                    <a:pt x="8" y="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0" name="Line 140"/>
            <p:cNvSpPr>
              <a:spLocks noChangeShapeType="1"/>
            </p:cNvSpPr>
            <p:nvPr/>
          </p:nvSpPr>
          <p:spPr bwMode="auto">
            <a:xfrm>
              <a:off x="3994" y="2113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1" name="Freeform 141"/>
            <p:cNvSpPr>
              <a:spLocks/>
            </p:cNvSpPr>
            <p:nvPr/>
          </p:nvSpPr>
          <p:spPr bwMode="auto">
            <a:xfrm>
              <a:off x="3990" y="2087"/>
              <a:ext cx="150" cy="37"/>
            </a:xfrm>
            <a:custGeom>
              <a:avLst/>
              <a:gdLst/>
              <a:ahLst/>
              <a:cxnLst>
                <a:cxn ang="0">
                  <a:pos x="4" y="26"/>
                </a:cxn>
                <a:cxn ang="0">
                  <a:pos x="2" y="27"/>
                </a:cxn>
                <a:cxn ang="0">
                  <a:pos x="1" y="28"/>
                </a:cxn>
                <a:cxn ang="0">
                  <a:pos x="0" y="29"/>
                </a:cxn>
                <a:cxn ang="0">
                  <a:pos x="0" y="31"/>
                </a:cxn>
                <a:cxn ang="0">
                  <a:pos x="0" y="32"/>
                </a:cxn>
                <a:cxn ang="0">
                  <a:pos x="0" y="34"/>
                </a:cxn>
                <a:cxn ang="0">
                  <a:pos x="1" y="35"/>
                </a:cxn>
                <a:cxn ang="0">
                  <a:pos x="2" y="36"/>
                </a:cxn>
                <a:cxn ang="0">
                  <a:pos x="4" y="36"/>
                </a:cxn>
                <a:cxn ang="0">
                  <a:pos x="6" y="36"/>
                </a:cxn>
                <a:cxn ang="0">
                  <a:pos x="146" y="11"/>
                </a:cxn>
                <a:cxn ang="0">
                  <a:pos x="148" y="9"/>
                </a:cxn>
                <a:cxn ang="0">
                  <a:pos x="149" y="9"/>
                </a:cxn>
                <a:cxn ang="0">
                  <a:pos x="149" y="7"/>
                </a:cxn>
                <a:cxn ang="0">
                  <a:pos x="149" y="5"/>
                </a:cxn>
                <a:cxn ang="0">
                  <a:pos x="149" y="3"/>
                </a:cxn>
                <a:cxn ang="0">
                  <a:pos x="148" y="2"/>
                </a:cxn>
                <a:cxn ang="0">
                  <a:pos x="147" y="1"/>
                </a:cxn>
                <a:cxn ang="0">
                  <a:pos x="145" y="0"/>
                </a:cxn>
                <a:cxn ang="0">
                  <a:pos x="143" y="1"/>
                </a:cxn>
                <a:cxn ang="0">
                  <a:pos x="4" y="26"/>
                </a:cxn>
                <a:cxn ang="0">
                  <a:pos x="4" y="26"/>
                </a:cxn>
              </a:cxnLst>
              <a:rect l="0" t="0" r="r" b="b"/>
              <a:pathLst>
                <a:path w="150" h="37">
                  <a:moveTo>
                    <a:pt x="4" y="26"/>
                  </a:moveTo>
                  <a:lnTo>
                    <a:pt x="2" y="27"/>
                  </a:lnTo>
                  <a:lnTo>
                    <a:pt x="1" y="28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0" y="32"/>
                  </a:lnTo>
                  <a:lnTo>
                    <a:pt x="0" y="34"/>
                  </a:lnTo>
                  <a:lnTo>
                    <a:pt x="1" y="35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6" y="36"/>
                  </a:lnTo>
                  <a:lnTo>
                    <a:pt x="146" y="11"/>
                  </a:lnTo>
                  <a:lnTo>
                    <a:pt x="148" y="9"/>
                  </a:lnTo>
                  <a:lnTo>
                    <a:pt x="149" y="9"/>
                  </a:lnTo>
                  <a:lnTo>
                    <a:pt x="149" y="7"/>
                  </a:lnTo>
                  <a:lnTo>
                    <a:pt x="149" y="5"/>
                  </a:lnTo>
                  <a:lnTo>
                    <a:pt x="149" y="3"/>
                  </a:lnTo>
                  <a:lnTo>
                    <a:pt x="148" y="2"/>
                  </a:lnTo>
                  <a:lnTo>
                    <a:pt x="147" y="1"/>
                  </a:lnTo>
                  <a:lnTo>
                    <a:pt x="145" y="0"/>
                  </a:lnTo>
                  <a:lnTo>
                    <a:pt x="143" y="1"/>
                  </a:lnTo>
                  <a:lnTo>
                    <a:pt x="4" y="26"/>
                  </a:lnTo>
                  <a:lnTo>
                    <a:pt x="4" y="26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2" name="Line 142"/>
            <p:cNvSpPr>
              <a:spLocks noChangeShapeType="1"/>
            </p:cNvSpPr>
            <p:nvPr/>
          </p:nvSpPr>
          <p:spPr bwMode="auto">
            <a:xfrm>
              <a:off x="4136" y="2088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3" name="Freeform 143"/>
            <p:cNvSpPr>
              <a:spLocks/>
            </p:cNvSpPr>
            <p:nvPr/>
          </p:nvSpPr>
          <p:spPr bwMode="auto">
            <a:xfrm>
              <a:off x="4129" y="2087"/>
              <a:ext cx="151" cy="56"/>
            </a:xfrm>
            <a:custGeom>
              <a:avLst/>
              <a:gdLst/>
              <a:ahLst/>
              <a:cxnLst>
                <a:cxn ang="0">
                  <a:pos x="7" y="1"/>
                </a:cxn>
                <a:cxn ang="0">
                  <a:pos x="5" y="0"/>
                </a:cxn>
                <a:cxn ang="0">
                  <a:pos x="3" y="1"/>
                </a:cxn>
                <a:cxn ang="0">
                  <a:pos x="2" y="2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8"/>
                </a:cxn>
                <a:cxn ang="0">
                  <a:pos x="1" y="9"/>
                </a:cxn>
                <a:cxn ang="0">
                  <a:pos x="2" y="10"/>
                </a:cxn>
                <a:cxn ang="0">
                  <a:pos x="4" y="11"/>
                </a:cxn>
                <a:cxn ang="0">
                  <a:pos x="143" y="52"/>
                </a:cxn>
                <a:cxn ang="0">
                  <a:pos x="147" y="51"/>
                </a:cxn>
                <a:cxn ang="0">
                  <a:pos x="148" y="50"/>
                </a:cxn>
                <a:cxn ang="0">
                  <a:pos x="149" y="49"/>
                </a:cxn>
                <a:cxn ang="0">
                  <a:pos x="150" y="47"/>
                </a:cxn>
                <a:cxn ang="0">
                  <a:pos x="150" y="46"/>
                </a:cxn>
                <a:cxn ang="0">
                  <a:pos x="150" y="44"/>
                </a:cxn>
                <a:cxn ang="0">
                  <a:pos x="149" y="43"/>
                </a:cxn>
                <a:cxn ang="0">
                  <a:pos x="148" y="42"/>
                </a:cxn>
                <a:cxn ang="0">
                  <a:pos x="146" y="41"/>
                </a:cxn>
                <a:cxn ang="0">
                  <a:pos x="7" y="1"/>
                </a:cxn>
                <a:cxn ang="0">
                  <a:pos x="7" y="1"/>
                </a:cxn>
              </a:cxnLst>
              <a:rect l="0" t="0" r="r" b="b"/>
              <a:pathLst>
                <a:path w="151" h="53">
                  <a:moveTo>
                    <a:pt x="7" y="1"/>
                  </a:moveTo>
                  <a:lnTo>
                    <a:pt x="5" y="0"/>
                  </a:lnTo>
                  <a:lnTo>
                    <a:pt x="3" y="1"/>
                  </a:lnTo>
                  <a:lnTo>
                    <a:pt x="2" y="2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8"/>
                  </a:lnTo>
                  <a:lnTo>
                    <a:pt x="1" y="9"/>
                  </a:lnTo>
                  <a:lnTo>
                    <a:pt x="2" y="10"/>
                  </a:lnTo>
                  <a:lnTo>
                    <a:pt x="4" y="11"/>
                  </a:lnTo>
                  <a:lnTo>
                    <a:pt x="143" y="52"/>
                  </a:lnTo>
                  <a:lnTo>
                    <a:pt x="147" y="51"/>
                  </a:lnTo>
                  <a:lnTo>
                    <a:pt x="148" y="50"/>
                  </a:lnTo>
                  <a:lnTo>
                    <a:pt x="149" y="49"/>
                  </a:lnTo>
                  <a:lnTo>
                    <a:pt x="150" y="47"/>
                  </a:lnTo>
                  <a:lnTo>
                    <a:pt x="150" y="46"/>
                  </a:lnTo>
                  <a:lnTo>
                    <a:pt x="150" y="44"/>
                  </a:lnTo>
                  <a:lnTo>
                    <a:pt x="149" y="43"/>
                  </a:lnTo>
                  <a:lnTo>
                    <a:pt x="148" y="42"/>
                  </a:lnTo>
                  <a:lnTo>
                    <a:pt x="146" y="41"/>
                  </a:lnTo>
                  <a:lnTo>
                    <a:pt x="7" y="1"/>
                  </a:lnTo>
                  <a:lnTo>
                    <a:pt x="7" y="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4" name="Line 144"/>
            <p:cNvSpPr>
              <a:spLocks noChangeShapeType="1"/>
            </p:cNvSpPr>
            <p:nvPr/>
          </p:nvSpPr>
          <p:spPr bwMode="auto">
            <a:xfrm>
              <a:off x="4278" y="213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5" name="Freeform 145"/>
            <p:cNvSpPr>
              <a:spLocks/>
            </p:cNvSpPr>
            <p:nvPr/>
          </p:nvSpPr>
          <p:spPr bwMode="auto">
            <a:xfrm>
              <a:off x="4268" y="2128"/>
              <a:ext cx="152" cy="284"/>
            </a:xfrm>
            <a:custGeom>
              <a:avLst/>
              <a:gdLst/>
              <a:ahLst/>
              <a:cxnLst>
                <a:cxn ang="0">
                  <a:pos x="10" y="3"/>
                </a:cxn>
                <a:cxn ang="0">
                  <a:pos x="9" y="1"/>
                </a:cxn>
                <a:cxn ang="0">
                  <a:pos x="8" y="0"/>
                </a:cxn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140" y="281"/>
                </a:cxn>
                <a:cxn ang="0">
                  <a:pos x="143" y="283"/>
                </a:cxn>
                <a:cxn ang="0">
                  <a:pos x="144" y="284"/>
                </a:cxn>
                <a:cxn ang="0">
                  <a:pos x="146" y="284"/>
                </a:cxn>
                <a:cxn ang="0">
                  <a:pos x="148" y="283"/>
                </a:cxn>
                <a:cxn ang="0">
                  <a:pos x="149" y="282"/>
                </a:cxn>
                <a:cxn ang="0">
                  <a:pos x="150" y="281"/>
                </a:cxn>
                <a:cxn ang="0">
                  <a:pos x="151" y="279"/>
                </a:cxn>
                <a:cxn ang="0">
                  <a:pos x="151" y="278"/>
                </a:cxn>
                <a:cxn ang="0">
                  <a:pos x="150" y="276"/>
                </a:cxn>
                <a:cxn ang="0">
                  <a:pos x="10" y="3"/>
                </a:cxn>
                <a:cxn ang="0">
                  <a:pos x="10" y="3"/>
                </a:cxn>
              </a:cxnLst>
              <a:rect l="0" t="0" r="r" b="b"/>
              <a:pathLst>
                <a:path w="152" h="285">
                  <a:moveTo>
                    <a:pt x="10" y="3"/>
                  </a:moveTo>
                  <a:lnTo>
                    <a:pt x="9" y="1"/>
                  </a:lnTo>
                  <a:lnTo>
                    <a:pt x="8" y="0"/>
                  </a:lnTo>
                  <a:lnTo>
                    <a:pt x="7" y="0"/>
                  </a:ln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1" y="7"/>
                  </a:lnTo>
                  <a:lnTo>
                    <a:pt x="140" y="281"/>
                  </a:lnTo>
                  <a:lnTo>
                    <a:pt x="143" y="283"/>
                  </a:lnTo>
                  <a:lnTo>
                    <a:pt x="144" y="284"/>
                  </a:lnTo>
                  <a:lnTo>
                    <a:pt x="146" y="284"/>
                  </a:lnTo>
                  <a:lnTo>
                    <a:pt x="148" y="283"/>
                  </a:lnTo>
                  <a:lnTo>
                    <a:pt x="149" y="282"/>
                  </a:lnTo>
                  <a:lnTo>
                    <a:pt x="150" y="281"/>
                  </a:lnTo>
                  <a:lnTo>
                    <a:pt x="151" y="279"/>
                  </a:lnTo>
                  <a:lnTo>
                    <a:pt x="151" y="278"/>
                  </a:lnTo>
                  <a:lnTo>
                    <a:pt x="150" y="276"/>
                  </a:lnTo>
                  <a:lnTo>
                    <a:pt x="10" y="3"/>
                  </a:lnTo>
                  <a:lnTo>
                    <a:pt x="10" y="3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6" name="Line 146"/>
            <p:cNvSpPr>
              <a:spLocks noChangeShapeType="1"/>
            </p:cNvSpPr>
            <p:nvPr/>
          </p:nvSpPr>
          <p:spPr bwMode="auto">
            <a:xfrm>
              <a:off x="4413" y="240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7" name="Freeform 147"/>
            <p:cNvSpPr>
              <a:spLocks/>
            </p:cNvSpPr>
            <p:nvPr/>
          </p:nvSpPr>
          <p:spPr bwMode="auto">
            <a:xfrm>
              <a:off x="4408" y="2391"/>
              <a:ext cx="151" cy="21"/>
            </a:xfrm>
            <a:custGeom>
              <a:avLst/>
              <a:gdLst/>
              <a:ahLst/>
              <a:cxnLst>
                <a:cxn ang="0">
                  <a:pos x="5" y="10"/>
                </a:cxn>
                <a:cxn ang="0">
                  <a:pos x="3" y="10"/>
                </a:cxn>
                <a:cxn ang="0">
                  <a:pos x="2" y="11"/>
                </a:cxn>
                <a:cxn ang="0">
                  <a:pos x="1" y="13"/>
                </a:cxn>
                <a:cxn ang="0">
                  <a:pos x="0" y="14"/>
                </a:cxn>
                <a:cxn ang="0">
                  <a:pos x="0" y="16"/>
                </a:cxn>
                <a:cxn ang="0">
                  <a:pos x="0" y="17"/>
                </a:cxn>
                <a:cxn ang="0">
                  <a:pos x="1" y="19"/>
                </a:cxn>
                <a:cxn ang="0">
                  <a:pos x="2" y="20"/>
                </a:cxn>
                <a:cxn ang="0">
                  <a:pos x="4" y="21"/>
                </a:cxn>
                <a:cxn ang="0">
                  <a:pos x="6" y="21"/>
                </a:cxn>
                <a:cxn ang="0">
                  <a:pos x="145" y="11"/>
                </a:cxn>
                <a:cxn ang="0">
                  <a:pos x="148" y="10"/>
                </a:cxn>
                <a:cxn ang="0">
                  <a:pos x="149" y="9"/>
                </a:cxn>
                <a:cxn ang="0">
                  <a:pos x="150" y="7"/>
                </a:cxn>
                <a:cxn ang="0">
                  <a:pos x="150" y="6"/>
                </a:cxn>
                <a:cxn ang="0">
                  <a:pos x="150" y="4"/>
                </a:cxn>
                <a:cxn ang="0">
                  <a:pos x="149" y="2"/>
                </a:cxn>
                <a:cxn ang="0">
                  <a:pos x="148" y="1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5" y="10"/>
                </a:cxn>
                <a:cxn ang="0">
                  <a:pos x="5" y="10"/>
                </a:cxn>
              </a:cxnLst>
              <a:rect l="0" t="0" r="r" b="b"/>
              <a:pathLst>
                <a:path w="151" h="22">
                  <a:moveTo>
                    <a:pt x="5" y="10"/>
                  </a:moveTo>
                  <a:lnTo>
                    <a:pt x="3" y="10"/>
                  </a:lnTo>
                  <a:lnTo>
                    <a:pt x="2" y="11"/>
                  </a:lnTo>
                  <a:lnTo>
                    <a:pt x="1" y="13"/>
                  </a:lnTo>
                  <a:lnTo>
                    <a:pt x="0" y="14"/>
                  </a:lnTo>
                  <a:lnTo>
                    <a:pt x="0" y="16"/>
                  </a:lnTo>
                  <a:lnTo>
                    <a:pt x="0" y="17"/>
                  </a:lnTo>
                  <a:lnTo>
                    <a:pt x="1" y="19"/>
                  </a:lnTo>
                  <a:lnTo>
                    <a:pt x="2" y="20"/>
                  </a:lnTo>
                  <a:lnTo>
                    <a:pt x="4" y="21"/>
                  </a:lnTo>
                  <a:lnTo>
                    <a:pt x="6" y="21"/>
                  </a:lnTo>
                  <a:lnTo>
                    <a:pt x="145" y="11"/>
                  </a:lnTo>
                  <a:lnTo>
                    <a:pt x="148" y="10"/>
                  </a:lnTo>
                  <a:lnTo>
                    <a:pt x="149" y="9"/>
                  </a:lnTo>
                  <a:lnTo>
                    <a:pt x="150" y="7"/>
                  </a:lnTo>
                  <a:lnTo>
                    <a:pt x="150" y="6"/>
                  </a:lnTo>
                  <a:lnTo>
                    <a:pt x="150" y="4"/>
                  </a:lnTo>
                  <a:lnTo>
                    <a:pt x="149" y="2"/>
                  </a:lnTo>
                  <a:lnTo>
                    <a:pt x="148" y="1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5" y="10"/>
                  </a:lnTo>
                  <a:lnTo>
                    <a:pt x="5" y="1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8" name="Line 148"/>
            <p:cNvSpPr>
              <a:spLocks noChangeShapeType="1"/>
            </p:cNvSpPr>
            <p:nvPr/>
          </p:nvSpPr>
          <p:spPr bwMode="auto">
            <a:xfrm>
              <a:off x="4551" y="239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69" name="Freeform 149"/>
            <p:cNvSpPr>
              <a:spLocks/>
            </p:cNvSpPr>
            <p:nvPr/>
          </p:nvSpPr>
          <p:spPr bwMode="auto">
            <a:xfrm>
              <a:off x="4548" y="2347"/>
              <a:ext cx="151" cy="56"/>
            </a:xfrm>
            <a:custGeom>
              <a:avLst/>
              <a:gdLst/>
              <a:ahLst/>
              <a:cxnLst>
                <a:cxn ang="0">
                  <a:pos x="3" y="44"/>
                </a:cxn>
                <a:cxn ang="0">
                  <a:pos x="2" y="45"/>
                </a:cxn>
                <a:cxn ang="0">
                  <a:pos x="1" y="46"/>
                </a:cxn>
                <a:cxn ang="0">
                  <a:pos x="0" y="48"/>
                </a:cxn>
                <a:cxn ang="0">
                  <a:pos x="0" y="50"/>
                </a:cxn>
                <a:cxn ang="0">
                  <a:pos x="0" y="52"/>
                </a:cxn>
                <a:cxn ang="0">
                  <a:pos x="1" y="53"/>
                </a:cxn>
                <a:cxn ang="0">
                  <a:pos x="2" y="54"/>
                </a:cxn>
                <a:cxn ang="0">
                  <a:pos x="3" y="55"/>
                </a:cxn>
                <a:cxn ang="0">
                  <a:pos x="5" y="55"/>
                </a:cxn>
                <a:cxn ang="0">
                  <a:pos x="6" y="55"/>
                </a:cxn>
                <a:cxn ang="0">
                  <a:pos x="145" y="11"/>
                </a:cxn>
                <a:cxn ang="0">
                  <a:pos x="149" y="9"/>
                </a:cxn>
                <a:cxn ang="0">
                  <a:pos x="149" y="7"/>
                </a:cxn>
                <a:cxn ang="0">
                  <a:pos x="150" y="6"/>
                </a:cxn>
                <a:cxn ang="0">
                  <a:pos x="150" y="4"/>
                </a:cxn>
                <a:cxn ang="0">
                  <a:pos x="149" y="3"/>
                </a:cxn>
                <a:cxn ang="0">
                  <a:pos x="148" y="1"/>
                </a:cxn>
                <a:cxn ang="0">
                  <a:pos x="146" y="0"/>
                </a:cxn>
                <a:cxn ang="0">
                  <a:pos x="144" y="0"/>
                </a:cxn>
                <a:cxn ang="0">
                  <a:pos x="142" y="0"/>
                </a:cxn>
                <a:cxn ang="0">
                  <a:pos x="3" y="44"/>
                </a:cxn>
                <a:cxn ang="0">
                  <a:pos x="3" y="44"/>
                </a:cxn>
              </a:cxnLst>
              <a:rect l="0" t="0" r="r" b="b"/>
              <a:pathLst>
                <a:path w="151" h="56">
                  <a:moveTo>
                    <a:pt x="3" y="44"/>
                  </a:moveTo>
                  <a:lnTo>
                    <a:pt x="2" y="45"/>
                  </a:lnTo>
                  <a:lnTo>
                    <a:pt x="1" y="46"/>
                  </a:lnTo>
                  <a:lnTo>
                    <a:pt x="0" y="48"/>
                  </a:lnTo>
                  <a:lnTo>
                    <a:pt x="0" y="50"/>
                  </a:lnTo>
                  <a:lnTo>
                    <a:pt x="0" y="52"/>
                  </a:lnTo>
                  <a:lnTo>
                    <a:pt x="1" y="53"/>
                  </a:lnTo>
                  <a:lnTo>
                    <a:pt x="2" y="54"/>
                  </a:lnTo>
                  <a:lnTo>
                    <a:pt x="3" y="55"/>
                  </a:lnTo>
                  <a:lnTo>
                    <a:pt x="5" y="55"/>
                  </a:lnTo>
                  <a:lnTo>
                    <a:pt x="6" y="55"/>
                  </a:lnTo>
                  <a:lnTo>
                    <a:pt x="145" y="11"/>
                  </a:lnTo>
                  <a:lnTo>
                    <a:pt x="149" y="9"/>
                  </a:lnTo>
                  <a:lnTo>
                    <a:pt x="149" y="7"/>
                  </a:lnTo>
                  <a:lnTo>
                    <a:pt x="150" y="6"/>
                  </a:lnTo>
                  <a:lnTo>
                    <a:pt x="150" y="4"/>
                  </a:lnTo>
                  <a:lnTo>
                    <a:pt x="149" y="3"/>
                  </a:lnTo>
                  <a:lnTo>
                    <a:pt x="148" y="1"/>
                  </a:lnTo>
                  <a:lnTo>
                    <a:pt x="146" y="0"/>
                  </a:lnTo>
                  <a:lnTo>
                    <a:pt x="144" y="0"/>
                  </a:lnTo>
                  <a:lnTo>
                    <a:pt x="142" y="0"/>
                  </a:lnTo>
                  <a:lnTo>
                    <a:pt x="3" y="44"/>
                  </a:lnTo>
                  <a:lnTo>
                    <a:pt x="3" y="44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70" name="Line 150"/>
            <p:cNvSpPr>
              <a:spLocks noChangeShapeType="1"/>
            </p:cNvSpPr>
            <p:nvPr/>
          </p:nvSpPr>
          <p:spPr bwMode="auto">
            <a:xfrm>
              <a:off x="4690" y="2347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71" name="Freeform 151"/>
            <p:cNvSpPr>
              <a:spLocks/>
            </p:cNvSpPr>
            <p:nvPr/>
          </p:nvSpPr>
          <p:spPr bwMode="auto">
            <a:xfrm>
              <a:off x="4687" y="2271"/>
              <a:ext cx="151" cy="85"/>
            </a:xfrm>
            <a:custGeom>
              <a:avLst/>
              <a:gdLst/>
              <a:ahLst/>
              <a:cxnLst>
                <a:cxn ang="0">
                  <a:pos x="3" y="77"/>
                </a:cxn>
                <a:cxn ang="0">
                  <a:pos x="2" y="78"/>
                </a:cxn>
                <a:cxn ang="0">
                  <a:pos x="1" y="79"/>
                </a:cxn>
                <a:cxn ang="0">
                  <a:pos x="0" y="81"/>
                </a:cxn>
                <a:cxn ang="0">
                  <a:pos x="0" y="83"/>
                </a:cxn>
                <a:cxn ang="0">
                  <a:pos x="1" y="84"/>
                </a:cxn>
                <a:cxn ang="0">
                  <a:pos x="2" y="85"/>
                </a:cxn>
                <a:cxn ang="0">
                  <a:pos x="3" y="86"/>
                </a:cxn>
                <a:cxn ang="0">
                  <a:pos x="4" y="87"/>
                </a:cxn>
                <a:cxn ang="0">
                  <a:pos x="6" y="87"/>
                </a:cxn>
                <a:cxn ang="0">
                  <a:pos x="8" y="86"/>
                </a:cxn>
                <a:cxn ang="0">
                  <a:pos x="147" y="10"/>
                </a:cxn>
                <a:cxn ang="0">
                  <a:pos x="150" y="7"/>
                </a:cxn>
                <a:cxn ang="0">
                  <a:pos x="150" y="6"/>
                </a:cxn>
                <a:cxn ang="0">
                  <a:pos x="150" y="4"/>
                </a:cxn>
                <a:cxn ang="0">
                  <a:pos x="150" y="3"/>
                </a:cxn>
                <a:cxn ang="0">
                  <a:pos x="149" y="1"/>
                </a:cxn>
                <a:cxn ang="0">
                  <a:pos x="147" y="0"/>
                </a:cxn>
                <a:cxn ang="0">
                  <a:pos x="145" y="0"/>
                </a:cxn>
                <a:cxn ang="0">
                  <a:pos x="144" y="0"/>
                </a:cxn>
                <a:cxn ang="0">
                  <a:pos x="142" y="0"/>
                </a:cxn>
                <a:cxn ang="0">
                  <a:pos x="3" y="77"/>
                </a:cxn>
                <a:cxn ang="0">
                  <a:pos x="3" y="77"/>
                </a:cxn>
              </a:cxnLst>
              <a:rect l="0" t="0" r="r" b="b"/>
              <a:pathLst>
                <a:path w="151" h="88">
                  <a:moveTo>
                    <a:pt x="3" y="77"/>
                  </a:moveTo>
                  <a:lnTo>
                    <a:pt x="2" y="78"/>
                  </a:lnTo>
                  <a:lnTo>
                    <a:pt x="1" y="79"/>
                  </a:lnTo>
                  <a:lnTo>
                    <a:pt x="0" y="81"/>
                  </a:lnTo>
                  <a:lnTo>
                    <a:pt x="0" y="83"/>
                  </a:lnTo>
                  <a:lnTo>
                    <a:pt x="1" y="84"/>
                  </a:lnTo>
                  <a:lnTo>
                    <a:pt x="2" y="85"/>
                  </a:lnTo>
                  <a:lnTo>
                    <a:pt x="3" y="86"/>
                  </a:lnTo>
                  <a:lnTo>
                    <a:pt x="4" y="87"/>
                  </a:lnTo>
                  <a:lnTo>
                    <a:pt x="6" y="87"/>
                  </a:lnTo>
                  <a:lnTo>
                    <a:pt x="8" y="86"/>
                  </a:lnTo>
                  <a:lnTo>
                    <a:pt x="147" y="10"/>
                  </a:lnTo>
                  <a:lnTo>
                    <a:pt x="150" y="7"/>
                  </a:lnTo>
                  <a:lnTo>
                    <a:pt x="150" y="6"/>
                  </a:lnTo>
                  <a:lnTo>
                    <a:pt x="150" y="4"/>
                  </a:lnTo>
                  <a:lnTo>
                    <a:pt x="150" y="3"/>
                  </a:lnTo>
                  <a:lnTo>
                    <a:pt x="149" y="1"/>
                  </a:lnTo>
                  <a:lnTo>
                    <a:pt x="147" y="0"/>
                  </a:lnTo>
                  <a:lnTo>
                    <a:pt x="145" y="0"/>
                  </a:lnTo>
                  <a:lnTo>
                    <a:pt x="144" y="0"/>
                  </a:lnTo>
                  <a:lnTo>
                    <a:pt x="142" y="0"/>
                  </a:lnTo>
                  <a:lnTo>
                    <a:pt x="3" y="77"/>
                  </a:lnTo>
                  <a:lnTo>
                    <a:pt x="3" y="77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72" name="Line 152"/>
            <p:cNvSpPr>
              <a:spLocks noChangeShapeType="1"/>
            </p:cNvSpPr>
            <p:nvPr/>
          </p:nvSpPr>
          <p:spPr bwMode="auto">
            <a:xfrm>
              <a:off x="4833" y="2271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73" name="Freeform 153"/>
            <p:cNvSpPr>
              <a:spLocks/>
            </p:cNvSpPr>
            <p:nvPr/>
          </p:nvSpPr>
          <p:spPr bwMode="auto">
            <a:xfrm>
              <a:off x="4826" y="2271"/>
              <a:ext cx="151" cy="43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5" y="0"/>
                </a:cxn>
                <a:cxn ang="0">
                  <a:pos x="3" y="0"/>
                </a:cxn>
                <a:cxn ang="0">
                  <a:pos x="2" y="1"/>
                </a:cxn>
                <a:cxn ang="0">
                  <a:pos x="1" y="2"/>
                </a:cxn>
                <a:cxn ang="0">
                  <a:pos x="0" y="4"/>
                </a:cxn>
                <a:cxn ang="0">
                  <a:pos x="0" y="5"/>
                </a:cxn>
                <a:cxn ang="0">
                  <a:pos x="1" y="7"/>
                </a:cxn>
                <a:cxn ang="0">
                  <a:pos x="1" y="9"/>
                </a:cxn>
                <a:cxn ang="0">
                  <a:pos x="3" y="10"/>
                </a:cxn>
                <a:cxn ang="0">
                  <a:pos x="4" y="10"/>
                </a:cxn>
                <a:cxn ang="0">
                  <a:pos x="144" y="42"/>
                </a:cxn>
                <a:cxn ang="0">
                  <a:pos x="147" y="42"/>
                </a:cxn>
                <a:cxn ang="0">
                  <a:pos x="149" y="41"/>
                </a:cxn>
                <a:cxn ang="0">
                  <a:pos x="150" y="40"/>
                </a:cxn>
                <a:cxn ang="0">
                  <a:pos x="150" y="38"/>
                </a:cxn>
                <a:cxn ang="0">
                  <a:pos x="150" y="37"/>
                </a:cxn>
                <a:cxn ang="0">
                  <a:pos x="150" y="35"/>
                </a:cxn>
                <a:cxn ang="0">
                  <a:pos x="149" y="33"/>
                </a:cxn>
                <a:cxn ang="0">
                  <a:pos x="148" y="32"/>
                </a:cxn>
                <a:cxn ang="0">
                  <a:pos x="147" y="32"/>
                </a:cxn>
                <a:cxn ang="0">
                  <a:pos x="7" y="0"/>
                </a:cxn>
                <a:cxn ang="0">
                  <a:pos x="7" y="0"/>
                </a:cxn>
              </a:cxnLst>
              <a:rect l="0" t="0" r="r" b="b"/>
              <a:pathLst>
                <a:path w="151" h="43">
                  <a:moveTo>
                    <a:pt x="7" y="0"/>
                  </a:moveTo>
                  <a:lnTo>
                    <a:pt x="5" y="0"/>
                  </a:lnTo>
                  <a:lnTo>
                    <a:pt x="3" y="0"/>
                  </a:lnTo>
                  <a:lnTo>
                    <a:pt x="2" y="1"/>
                  </a:lnTo>
                  <a:lnTo>
                    <a:pt x="1" y="2"/>
                  </a:lnTo>
                  <a:lnTo>
                    <a:pt x="0" y="4"/>
                  </a:lnTo>
                  <a:lnTo>
                    <a:pt x="0" y="5"/>
                  </a:lnTo>
                  <a:lnTo>
                    <a:pt x="1" y="7"/>
                  </a:lnTo>
                  <a:lnTo>
                    <a:pt x="1" y="9"/>
                  </a:lnTo>
                  <a:lnTo>
                    <a:pt x="3" y="10"/>
                  </a:lnTo>
                  <a:lnTo>
                    <a:pt x="4" y="10"/>
                  </a:lnTo>
                  <a:lnTo>
                    <a:pt x="144" y="42"/>
                  </a:lnTo>
                  <a:lnTo>
                    <a:pt x="147" y="42"/>
                  </a:lnTo>
                  <a:lnTo>
                    <a:pt x="149" y="41"/>
                  </a:lnTo>
                  <a:lnTo>
                    <a:pt x="150" y="40"/>
                  </a:lnTo>
                  <a:lnTo>
                    <a:pt x="150" y="38"/>
                  </a:lnTo>
                  <a:lnTo>
                    <a:pt x="150" y="37"/>
                  </a:lnTo>
                  <a:lnTo>
                    <a:pt x="150" y="35"/>
                  </a:lnTo>
                  <a:lnTo>
                    <a:pt x="149" y="33"/>
                  </a:lnTo>
                  <a:lnTo>
                    <a:pt x="148" y="32"/>
                  </a:lnTo>
                  <a:lnTo>
                    <a:pt x="147" y="32"/>
                  </a:lnTo>
                  <a:lnTo>
                    <a:pt x="7" y="0"/>
                  </a:lnTo>
                  <a:lnTo>
                    <a:pt x="7" y="0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74" name="Line 154"/>
            <p:cNvSpPr>
              <a:spLocks noChangeShapeType="1"/>
            </p:cNvSpPr>
            <p:nvPr/>
          </p:nvSpPr>
          <p:spPr bwMode="auto">
            <a:xfrm>
              <a:off x="4975" y="2304"/>
              <a:ext cx="0" cy="0"/>
            </a:xfrm>
            <a:prstGeom prst="line">
              <a:avLst/>
            </a:prstGeom>
            <a:noFill/>
            <a:ln w="9247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000"/>
            </a:p>
          </p:txBody>
        </p:sp>
        <p:sp>
          <p:nvSpPr>
            <p:cNvPr id="619675" name="Freeform 155"/>
            <p:cNvSpPr>
              <a:spLocks/>
            </p:cNvSpPr>
            <p:nvPr/>
          </p:nvSpPr>
          <p:spPr bwMode="auto">
            <a:xfrm>
              <a:off x="4966" y="2303"/>
              <a:ext cx="151" cy="144"/>
            </a:xfrm>
            <a:custGeom>
              <a:avLst/>
              <a:gdLst/>
              <a:ahLst/>
              <a:cxnLst>
                <a:cxn ang="0">
                  <a:pos x="9" y="1"/>
                </a:cxn>
                <a:cxn ang="0">
                  <a:pos x="7" y="0"/>
                </a:cxn>
                <a:cxn ang="0">
                  <a:pos x="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0" y="6"/>
                </a:cxn>
                <a:cxn ang="0">
                  <a:pos x="0" y="7"/>
                </a:cxn>
                <a:cxn ang="0">
                  <a:pos x="2" y="9"/>
                </a:cxn>
                <a:cxn ang="0">
                  <a:pos x="141" y="142"/>
                </a:cxn>
                <a:cxn ang="0">
                  <a:pos x="144" y="143"/>
                </a:cxn>
                <a:cxn ang="0">
                  <a:pos x="146" y="143"/>
                </a:cxn>
                <a:cxn ang="0">
                  <a:pos x="147" y="143"/>
                </a:cxn>
                <a:cxn ang="0">
                  <a:pos x="148" y="142"/>
                </a:cxn>
                <a:cxn ang="0">
                  <a:pos x="149" y="140"/>
                </a:cxn>
                <a:cxn ang="0">
                  <a:pos x="150" y="139"/>
                </a:cxn>
                <a:cxn ang="0">
                  <a:pos x="150" y="136"/>
                </a:cxn>
                <a:cxn ang="0">
                  <a:pos x="149" y="135"/>
                </a:cxn>
                <a:cxn ang="0">
                  <a:pos x="148" y="134"/>
                </a:cxn>
                <a:cxn ang="0">
                  <a:pos x="9" y="1"/>
                </a:cxn>
                <a:cxn ang="0">
                  <a:pos x="9" y="1"/>
                </a:cxn>
              </a:cxnLst>
              <a:rect l="0" t="0" r="r" b="b"/>
              <a:pathLst>
                <a:path w="151" h="144">
                  <a:moveTo>
                    <a:pt x="9" y="1"/>
                  </a:moveTo>
                  <a:lnTo>
                    <a:pt x="7" y="0"/>
                  </a:lnTo>
                  <a:lnTo>
                    <a:pt x="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0" y="6"/>
                  </a:lnTo>
                  <a:lnTo>
                    <a:pt x="0" y="7"/>
                  </a:lnTo>
                  <a:lnTo>
                    <a:pt x="2" y="9"/>
                  </a:lnTo>
                  <a:lnTo>
                    <a:pt x="141" y="142"/>
                  </a:lnTo>
                  <a:lnTo>
                    <a:pt x="144" y="143"/>
                  </a:lnTo>
                  <a:lnTo>
                    <a:pt x="146" y="143"/>
                  </a:lnTo>
                  <a:lnTo>
                    <a:pt x="147" y="143"/>
                  </a:lnTo>
                  <a:lnTo>
                    <a:pt x="148" y="142"/>
                  </a:lnTo>
                  <a:lnTo>
                    <a:pt x="149" y="140"/>
                  </a:lnTo>
                  <a:lnTo>
                    <a:pt x="150" y="139"/>
                  </a:lnTo>
                  <a:lnTo>
                    <a:pt x="150" y="136"/>
                  </a:lnTo>
                  <a:lnTo>
                    <a:pt x="149" y="135"/>
                  </a:lnTo>
                  <a:lnTo>
                    <a:pt x="148" y="134"/>
                  </a:lnTo>
                  <a:lnTo>
                    <a:pt x="9" y="1"/>
                  </a:lnTo>
                  <a:lnTo>
                    <a:pt x="9" y="1"/>
                  </a:lnTo>
                </a:path>
              </a:pathLst>
            </a:custGeom>
            <a:solidFill>
              <a:srgbClr val="E10000"/>
            </a:solidFill>
            <a:ln w="47307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 sz="2000"/>
            </a:p>
          </p:txBody>
        </p:sp>
        <p:grpSp>
          <p:nvGrpSpPr>
            <p:cNvPr id="51327" name="Group 156"/>
            <p:cNvGrpSpPr>
              <a:grpSpLocks/>
            </p:cNvGrpSpPr>
            <p:nvPr/>
          </p:nvGrpSpPr>
          <p:grpSpPr bwMode="auto">
            <a:xfrm>
              <a:off x="528" y="1065"/>
              <a:ext cx="341" cy="2805"/>
              <a:chOff x="528" y="1065"/>
              <a:chExt cx="341" cy="2805"/>
            </a:xfrm>
          </p:grpSpPr>
          <p:sp>
            <p:nvSpPr>
              <p:cNvPr id="51328" name="Text Box 157"/>
              <p:cNvSpPr txBox="1">
                <a:spLocks noChangeArrowheads="1"/>
              </p:cNvSpPr>
              <p:nvPr/>
            </p:nvSpPr>
            <p:spPr bwMode="auto">
              <a:xfrm>
                <a:off x="800" y="3301"/>
                <a:ext cx="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5</a:t>
                </a:r>
              </a:p>
            </p:txBody>
          </p:sp>
          <p:sp>
            <p:nvSpPr>
              <p:cNvPr id="51329" name="Text Box 158"/>
              <p:cNvSpPr txBox="1">
                <a:spLocks noChangeArrowheads="1"/>
              </p:cNvSpPr>
              <p:nvPr/>
            </p:nvSpPr>
            <p:spPr bwMode="auto">
              <a:xfrm>
                <a:off x="736" y="2853"/>
                <a:ext cx="13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10</a:t>
                </a:r>
              </a:p>
            </p:txBody>
          </p:sp>
          <p:sp>
            <p:nvSpPr>
              <p:cNvPr id="51330" name="Text Box 159"/>
              <p:cNvSpPr txBox="1">
                <a:spLocks noChangeArrowheads="1"/>
              </p:cNvSpPr>
              <p:nvPr/>
            </p:nvSpPr>
            <p:spPr bwMode="auto">
              <a:xfrm>
                <a:off x="736" y="2406"/>
                <a:ext cx="13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15</a:t>
                </a:r>
              </a:p>
            </p:txBody>
          </p:sp>
          <p:sp>
            <p:nvSpPr>
              <p:cNvPr id="51331" name="Text Box 160"/>
              <p:cNvSpPr txBox="1">
                <a:spLocks noChangeArrowheads="1"/>
              </p:cNvSpPr>
              <p:nvPr/>
            </p:nvSpPr>
            <p:spPr bwMode="auto">
              <a:xfrm>
                <a:off x="736" y="1959"/>
                <a:ext cx="13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20</a:t>
                </a:r>
              </a:p>
            </p:txBody>
          </p:sp>
          <p:sp>
            <p:nvSpPr>
              <p:cNvPr id="51332" name="Text Box 161"/>
              <p:cNvSpPr txBox="1">
                <a:spLocks noChangeArrowheads="1"/>
              </p:cNvSpPr>
              <p:nvPr/>
            </p:nvSpPr>
            <p:spPr bwMode="auto">
              <a:xfrm>
                <a:off x="736" y="1512"/>
                <a:ext cx="13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25</a:t>
                </a:r>
              </a:p>
            </p:txBody>
          </p:sp>
          <p:sp>
            <p:nvSpPr>
              <p:cNvPr id="51333" name="Text Box 162"/>
              <p:cNvSpPr txBox="1">
                <a:spLocks noChangeArrowheads="1"/>
              </p:cNvSpPr>
              <p:nvPr/>
            </p:nvSpPr>
            <p:spPr bwMode="auto">
              <a:xfrm>
                <a:off x="736" y="1065"/>
                <a:ext cx="133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30</a:t>
                </a:r>
              </a:p>
            </p:txBody>
          </p:sp>
          <p:sp>
            <p:nvSpPr>
              <p:cNvPr id="51334" name="Text Box 163"/>
              <p:cNvSpPr txBox="1">
                <a:spLocks noChangeArrowheads="1"/>
              </p:cNvSpPr>
              <p:nvPr/>
            </p:nvSpPr>
            <p:spPr bwMode="auto">
              <a:xfrm>
                <a:off x="800" y="3748"/>
                <a:ext cx="67" cy="1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>
                    <a:latin typeface="+mn-lt"/>
                    <a:cs typeface="Arial" charset="0"/>
                  </a:rPr>
                  <a:t>0</a:t>
                </a:r>
              </a:p>
            </p:txBody>
          </p:sp>
          <p:sp>
            <p:nvSpPr>
              <p:cNvPr id="51335" name="Text Box 164"/>
              <p:cNvSpPr txBox="1">
                <a:spLocks noChangeArrowheads="1"/>
              </p:cNvSpPr>
              <p:nvPr/>
            </p:nvSpPr>
            <p:spPr bwMode="auto">
              <a:xfrm rot="-5400000">
                <a:off x="-561" y="2336"/>
                <a:ext cx="2312" cy="1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 anchor="b"/>
              <a:lstStyle>
                <a:lvl1pPr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1pPr>
                <a:lvl2pPr marL="742950" indent="-28575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2pPr>
                <a:lvl3pPr marL="11430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3pPr>
                <a:lvl4pPr marL="16002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4pPr>
                <a:lvl5pPr marL="2057400" indent="-228600" defTabSz="369888" eaLnBrk="0" hangingPunct="0"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5pPr>
                <a:lvl6pPr marL="25146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6pPr>
                <a:lvl7pPr marL="29718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7pPr>
                <a:lvl8pPr marL="34290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8pPr>
                <a:lvl9pPr marL="3886200" indent="-228600" defTabSz="369888" eaLnBrk="0" fontAlgn="base" hangingPunct="0">
                  <a:spcBef>
                    <a:spcPct val="0"/>
                  </a:spcBef>
                  <a:spcAft>
                    <a:spcPct val="0"/>
                  </a:spcAft>
                  <a:defRPr sz="280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defRPr>
                </a:lvl9pPr>
              </a:lstStyle>
              <a:p>
                <a:pPr algn="ctr">
                  <a:buClr>
                    <a:srgbClr val="104160"/>
                  </a:buClr>
                  <a:buSzPct val="90000"/>
                  <a:buFont typeface="Monotype Sorts" pitchFamily="2" charset="2"/>
                  <a:buNone/>
                </a:pPr>
                <a:r>
                  <a:rPr lang="en-US" altLang="en-US" sz="2000" dirty="0">
                    <a:latin typeface="+mn-lt"/>
                    <a:cs typeface="Arial" charset="0"/>
                  </a:rPr>
                  <a:t>Casos </a:t>
                </a:r>
                <a:r>
                  <a:rPr lang="en-US" altLang="en-US" sz="2000" dirty="0" err="1">
                    <a:latin typeface="+mn-lt"/>
                    <a:cs typeface="Arial" charset="0"/>
                  </a:rPr>
                  <a:t>notificados</a:t>
                </a:r>
                <a:r>
                  <a:rPr lang="en-US" altLang="en-US" sz="2000" dirty="0">
                    <a:latin typeface="+mn-lt"/>
                    <a:cs typeface="Arial" charset="0"/>
                  </a:rPr>
                  <a:t> </a:t>
                </a:r>
                <a:r>
                  <a:rPr lang="en-US" altLang="en-US" sz="2000" dirty="0" err="1">
                    <a:latin typeface="+mn-lt"/>
                    <a:cs typeface="Arial" charset="0"/>
                  </a:rPr>
                  <a:t>por</a:t>
                </a:r>
                <a:r>
                  <a:rPr lang="en-US" altLang="en-US" sz="2000" dirty="0">
                    <a:latin typeface="+mn-lt"/>
                    <a:cs typeface="Arial" charset="0"/>
                  </a:rPr>
                  <a:t> 100.000 </a:t>
                </a:r>
                <a:r>
                  <a:rPr lang="en-US" altLang="en-US" sz="2000" dirty="0" err="1">
                    <a:latin typeface="+mn-lt"/>
                    <a:cs typeface="Arial" charset="0"/>
                  </a:rPr>
                  <a:t>habitantes</a:t>
                </a:r>
                <a:endParaRPr lang="en-US" altLang="en-US" sz="2000" dirty="0">
                  <a:latin typeface="+mn-lt"/>
                  <a:cs typeface="Arial" charset="0"/>
                </a:endParaRP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428FE399-9A35-BC81-17A7-95730D46EFBD}"/>
              </a:ext>
            </a:extLst>
          </p:cNvPr>
          <p:cNvSpPr txBox="1"/>
          <p:nvPr/>
        </p:nvSpPr>
        <p:spPr>
          <a:xfrm>
            <a:off x="1984381" y="2284231"/>
            <a:ext cx="924021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en-US" altLang="en-US" sz="2000" b="1" dirty="0" err="1"/>
              <a:t>Taxas</a:t>
            </a:r>
            <a:r>
              <a:rPr lang="en-US" altLang="en-US" sz="2000" b="1" dirty="0"/>
              <a:t> de </a:t>
            </a:r>
            <a:r>
              <a:rPr lang="en-US" altLang="en-US" sz="2000" b="1" dirty="0" err="1"/>
              <a:t>salmonelose</a:t>
            </a:r>
            <a:r>
              <a:rPr lang="en-US" altLang="en-US" sz="2000" b="1" dirty="0"/>
              <a:t> (</a:t>
            </a:r>
            <a:r>
              <a:rPr lang="en-US" altLang="en-US" sz="2000" b="1" dirty="0" err="1"/>
              <a:t>por</a:t>
            </a:r>
            <a:r>
              <a:rPr lang="en-US" altLang="en-US" sz="2000" b="1" dirty="0"/>
              <a:t> 100.000) </a:t>
            </a:r>
            <a:r>
              <a:rPr lang="en-US" altLang="en-US" sz="2000" b="1" dirty="0" err="1"/>
              <a:t>por</a:t>
            </a:r>
            <a:r>
              <a:rPr lang="en-US" altLang="en-US" sz="2000" b="1" dirty="0"/>
              <a:t> </a:t>
            </a:r>
            <a:r>
              <a:rPr lang="en-US" altLang="en-US" sz="2000" b="1" dirty="0" err="1"/>
              <a:t>ano</a:t>
            </a:r>
            <a:r>
              <a:rPr lang="en-US" altLang="en-US" sz="2000" b="1" dirty="0"/>
              <a:t>, </a:t>
            </a:r>
            <a:r>
              <a:rPr lang="en-US" altLang="en-US" sz="2000" b="1" dirty="0" err="1"/>
              <a:t>Estados</a:t>
            </a:r>
            <a:r>
              <a:rPr lang="en-US" altLang="en-US" sz="2000" b="1" dirty="0"/>
              <a:t> Unidos, 1967-1997</a:t>
            </a:r>
            <a:endParaRPr lang="en-US" sz="2000" b="1" dirty="0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513B6529-3CFB-BEA4-E91B-28432E05EDC7}"/>
              </a:ext>
            </a:extLst>
          </p:cNvPr>
          <p:cNvSpPr/>
          <p:nvPr/>
        </p:nvSpPr>
        <p:spPr>
          <a:xfrm rot="5400000">
            <a:off x="7661207" y="2686823"/>
            <a:ext cx="182880" cy="640080"/>
          </a:xfrm>
          <a:prstGeom prst="downArrow">
            <a:avLst/>
          </a:prstGeom>
          <a:solidFill>
            <a:srgbClr val="00953A"/>
          </a:solidFill>
          <a:ln>
            <a:solidFill>
              <a:srgbClr val="00953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71030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C8CC66-9604-B113-7093-0B5BC9482C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7030453" cy="4639309"/>
          </a:xfrm>
        </p:spPr>
        <p:txBody>
          <a:bodyPr anchor="t"/>
          <a:lstStyle/>
          <a:p>
            <a:pPr marL="0" marR="0" indent="0">
              <a:buNone/>
            </a:pP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salmonelose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ocorreu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2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Chicago, Illinois</a:t>
            </a:r>
          </a:p>
          <a:p>
            <a:pPr lvl="1"/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20.000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laboratorialmente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muitos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mais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confirmação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laboratorial que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causaram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grande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aumento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da taxa de 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endParaRPr lang="en-US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1DD4D39-CFBE-D8CF-B35A-4AC323A476D5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Aumento</a:t>
            </a:r>
            <a:r>
              <a:rPr lang="en-US" dirty="0"/>
              <a:t> </a:t>
            </a:r>
            <a:r>
              <a:rPr lang="en-US" dirty="0" err="1"/>
              <a:t>aparente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1 </a:t>
            </a:r>
            <a:r>
              <a:rPr lang="en-US" dirty="0" err="1"/>
              <a:t>resposta</a:t>
            </a:r>
            <a:endParaRPr lang="en-US" dirty="0"/>
          </a:p>
        </p:txBody>
      </p:sp>
      <p:pic>
        <p:nvPicPr>
          <p:cNvPr id="5124" name="Picture 4" descr="red and white chicago signage">
            <a:extLst>
              <a:ext uri="{FF2B5EF4-FFF2-40B4-BE49-F238E27FC236}">
                <a16:creationId xmlns:a16="http://schemas.microsoft.com/office/drawing/2014/main" id="{85E8E7F2-1B47-ACC2-08DC-C2CCEB0242E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81" r="35179" b="29168"/>
          <a:stretch/>
        </p:blipFill>
        <p:spPr bwMode="auto">
          <a:xfrm>
            <a:off x="8378173" y="1618105"/>
            <a:ext cx="2975627" cy="450006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80722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744729D-68C9-9852-88C5-5CFE13EDF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Aumento</a:t>
            </a:r>
            <a:r>
              <a:rPr lang="en-US" dirty="0"/>
              <a:t> </a:t>
            </a:r>
            <a:r>
              <a:rPr lang="en-US" dirty="0" err="1"/>
              <a:t>aparente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2</a:t>
            </a:r>
          </a:p>
        </p:txBody>
      </p:sp>
      <p:pic>
        <p:nvPicPr>
          <p:cNvPr id="52227" name="Picture 3" descr="aidsgraph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99" y="2296846"/>
            <a:ext cx="9153939" cy="4113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 xmlns:p14="http://schemas.microsoft.com/office/powerpoint/2010/main" xmlns:a16="http://schemas.microsoft.com/office/drawing/2014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xmlns:p14="http://schemas.microsoft.com/office/powerpoint/2010/main" xmlns:a16="http://schemas.microsoft.com/office/drawing/2014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459D03-C4BC-C056-5079-BD2E2BF6C192}"/>
              </a:ext>
            </a:extLst>
          </p:cNvPr>
          <p:cNvSpPr txBox="1">
            <a:spLocks/>
          </p:cNvSpPr>
          <p:nvPr/>
        </p:nvSpPr>
        <p:spPr>
          <a:xfrm>
            <a:off x="838200" y="1433950"/>
            <a:ext cx="10652760" cy="54864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dirty="0"/>
              <a:t>O que </a:t>
            </a:r>
            <a:r>
              <a:rPr lang="en-US" altLang="en-US" dirty="0" err="1"/>
              <a:t>acha</a:t>
            </a:r>
            <a:r>
              <a:rPr lang="en-US" altLang="en-US" dirty="0"/>
              <a:t> que </a:t>
            </a:r>
            <a:r>
              <a:rPr lang="en-US" altLang="en-US" dirty="0" err="1"/>
              <a:t>pode</a:t>
            </a:r>
            <a:r>
              <a:rPr lang="en-US" altLang="en-US" dirty="0"/>
              <a:t> </a:t>
            </a:r>
            <a:r>
              <a:rPr lang="en-US" altLang="en-US" dirty="0" err="1"/>
              <a:t>ter</a:t>
            </a:r>
            <a:r>
              <a:rPr lang="en-US" altLang="en-US" dirty="0"/>
              <a:t> </a:t>
            </a:r>
            <a:r>
              <a:rPr lang="en-US" altLang="en-US" dirty="0" err="1"/>
              <a:t>causado</a:t>
            </a:r>
            <a:r>
              <a:rPr lang="en-US" altLang="en-US" dirty="0"/>
              <a:t> </a:t>
            </a:r>
            <a:r>
              <a:rPr lang="en-US" altLang="en-US" dirty="0" err="1"/>
              <a:t>este</a:t>
            </a:r>
            <a:r>
              <a:rPr lang="en-US" altLang="en-US" dirty="0"/>
              <a:t> </a:t>
            </a:r>
            <a:r>
              <a:rPr lang="en-US" altLang="en-US" dirty="0" err="1"/>
              <a:t>aumento</a:t>
            </a:r>
            <a:r>
              <a:rPr lang="en-US" altLang="en-US" dirty="0"/>
              <a:t> de </a:t>
            </a:r>
            <a:r>
              <a:rPr lang="en-US" altLang="en-US" dirty="0" err="1"/>
              <a:t>casos</a:t>
            </a:r>
            <a:r>
              <a:rPr lang="en-US" altLang="en-US" dirty="0"/>
              <a:t>?</a:t>
            </a:r>
          </a:p>
        </p:txBody>
      </p:sp>
      <p:sp>
        <p:nvSpPr>
          <p:cNvPr id="621572" name="Text Box 4"/>
          <p:cNvSpPr txBox="1">
            <a:spLocks noChangeArrowheads="1"/>
          </p:cNvSpPr>
          <p:nvPr/>
        </p:nvSpPr>
        <p:spPr bwMode="auto">
          <a:xfrm>
            <a:off x="5204406" y="2483829"/>
            <a:ext cx="1752600" cy="76944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n-US" sz="440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1B80770-16FC-474E-8276-8C087D3F16B0}"/>
              </a:ext>
            </a:extLst>
          </p:cNvPr>
          <p:cNvSpPr txBox="1"/>
          <p:nvPr/>
        </p:nvSpPr>
        <p:spPr>
          <a:xfrm>
            <a:off x="4697049" y="6241048"/>
            <a:ext cx="175260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rgbClr val="000000"/>
                </a:solidFill>
                <a:cs typeface="Times New Roman"/>
              </a:rPr>
              <a:t>Ano (</a:t>
            </a:r>
            <a:r>
              <a:rPr lang="en-US" sz="1600" dirty="0" err="1">
                <a:solidFill>
                  <a:srgbClr val="000000"/>
                </a:solidFill>
                <a:cs typeface="Times New Roman"/>
              </a:rPr>
              <a:t>Trimestre</a:t>
            </a:r>
            <a:r>
              <a:rPr lang="en-US" sz="1600" dirty="0">
                <a:solidFill>
                  <a:srgbClr val="000000"/>
                </a:solidFill>
                <a:cs typeface="Times New Roman"/>
              </a:rPr>
              <a:t>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738872-2ACA-42BA-8490-D87192495519}"/>
              </a:ext>
            </a:extLst>
          </p:cNvPr>
          <p:cNvSpPr txBox="1"/>
          <p:nvPr/>
        </p:nvSpPr>
        <p:spPr>
          <a:xfrm rot="16200000">
            <a:off x="143784" y="4051121"/>
            <a:ext cx="2129692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>
                <a:solidFill>
                  <a:srgbClr val="000000"/>
                </a:solidFill>
                <a:cs typeface="Times New Roman"/>
              </a:rPr>
              <a:t>Casos comunicados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3239FAF-EA28-D6D6-E8C9-4C2212F03A01}"/>
              </a:ext>
            </a:extLst>
          </p:cNvPr>
          <p:cNvSpPr txBox="1"/>
          <p:nvPr/>
        </p:nvSpPr>
        <p:spPr>
          <a:xfrm>
            <a:off x="2541160" y="2112179"/>
            <a:ext cx="643056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Arial" panose="020B0604020202020204" pitchFamily="34" charset="0"/>
              <a:buNone/>
            </a:pPr>
            <a:r>
              <a:rPr lang="en-US" altLang="en-US" sz="1800" b="1" dirty="0"/>
              <a:t>Casos </a:t>
            </a:r>
            <a:r>
              <a:rPr lang="en-US" altLang="en-US" sz="1800" b="1" dirty="0" err="1"/>
              <a:t>notificados</a:t>
            </a:r>
            <a:r>
              <a:rPr lang="en-US" altLang="en-US" sz="1800" b="1" dirty="0"/>
              <a:t> de SIDA </a:t>
            </a:r>
            <a:r>
              <a:rPr lang="en-US" altLang="en-US" sz="1800" b="1" dirty="0" err="1"/>
              <a:t>por</a:t>
            </a:r>
            <a:r>
              <a:rPr lang="en-US" altLang="en-US" sz="1800" b="1" dirty="0"/>
              <a:t> </a:t>
            </a:r>
            <a:r>
              <a:rPr lang="en-US" altLang="en-US" sz="1800" b="1" dirty="0" err="1"/>
              <a:t>trimestre</a:t>
            </a:r>
            <a:r>
              <a:rPr lang="en-US" altLang="en-US" sz="1800" b="1" dirty="0"/>
              <a:t>, EUA, 1984-1995</a:t>
            </a:r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641506206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89083-4CED-0C23-7552-4CCBFD89D5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9550"/>
            <a:ext cx="5682916" cy="4638675"/>
          </a:xfrm>
        </p:spPr>
        <p:txBody>
          <a:bodyPr anchor="ctr"/>
          <a:lstStyle/>
          <a:p>
            <a:r>
              <a:rPr lang="en-US" dirty="0"/>
              <a:t>Em 1993, as </a:t>
            </a:r>
            <a:r>
              <a:rPr lang="en-US" dirty="0" err="1"/>
              <a:t>autoridades</a:t>
            </a:r>
            <a:r>
              <a:rPr lang="en-US" dirty="0"/>
              <a:t> de </a:t>
            </a:r>
            <a:r>
              <a:rPr lang="en-US" dirty="0" err="1"/>
              <a:t>saúde</a:t>
            </a:r>
            <a:r>
              <a:rPr lang="en-US" dirty="0"/>
              <a:t> </a:t>
            </a:r>
            <a:r>
              <a:rPr lang="en-US" dirty="0" err="1"/>
              <a:t>pública</a:t>
            </a:r>
            <a:r>
              <a:rPr lang="en-US" dirty="0"/>
              <a:t> </a:t>
            </a:r>
            <a:r>
              <a:rPr lang="en-US" dirty="0" err="1"/>
              <a:t>alteraram</a:t>
            </a:r>
            <a:r>
              <a:rPr lang="en-US" dirty="0"/>
              <a:t> (</a:t>
            </a:r>
            <a:r>
              <a:rPr lang="en-US" dirty="0" err="1"/>
              <a:t>aumentaram</a:t>
            </a:r>
            <a:r>
              <a:rPr lang="en-US" dirty="0"/>
              <a:t>) a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de HIV/AIDS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EBF4517-DE0D-4FAF-567B-189732524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dirty="0" err="1"/>
              <a:t>Aumento</a:t>
            </a:r>
            <a:r>
              <a:rPr lang="en-US" dirty="0"/>
              <a:t> </a:t>
            </a:r>
            <a:r>
              <a:rPr lang="en-US" dirty="0" err="1"/>
              <a:t>aparente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2 </a:t>
            </a:r>
            <a:r>
              <a:rPr lang="en-US" dirty="0" err="1"/>
              <a:t>resposta</a:t>
            </a:r>
            <a:endParaRPr lang="en-US" dirty="0"/>
          </a:p>
        </p:txBody>
      </p:sp>
      <p:pic>
        <p:nvPicPr>
          <p:cNvPr id="7" name="Picture 6" descr="HIV awareness ribbon">
            <a:extLst>
              <a:ext uri="{FF2B5EF4-FFF2-40B4-BE49-F238E27FC236}">
                <a16:creationId xmlns:a16="http://schemas.microsoft.com/office/drawing/2014/main" id="{5DD5556C-FED3-9E67-24E4-0B4914025B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105"/>
          <a:stretch/>
        </p:blipFill>
        <p:spPr>
          <a:xfrm>
            <a:off x="6703271" y="1576531"/>
            <a:ext cx="3558447" cy="4541635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48315971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1906422E-D0EB-47A7-BE49-0FB6D3F5487E}"/>
              </a:ext>
            </a:extLst>
          </p:cNvPr>
          <p:cNvSpPr txBox="1"/>
          <p:nvPr/>
        </p:nvSpPr>
        <p:spPr>
          <a:xfrm>
            <a:off x="391887" y="1276136"/>
            <a:ext cx="11315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Distribuição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dos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casos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de cólera e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poços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de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água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implicados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- zona de Golden Square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em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</a:t>
            </a:r>
            <a:r>
              <a:rPr lang="en-US" sz="2000" b="1" dirty="0" err="1">
                <a:solidFill>
                  <a:srgbClr val="000000"/>
                </a:solidFill>
                <a:latin typeface="Arial"/>
                <a:cs typeface="Times New Roman"/>
              </a:rPr>
              <a:t>Londres</a:t>
            </a:r>
            <a:r>
              <a:rPr lang="en-US" sz="2000" b="1" dirty="0">
                <a:solidFill>
                  <a:srgbClr val="000000"/>
                </a:solidFill>
                <a:latin typeface="Arial"/>
                <a:cs typeface="Times New Roman"/>
              </a:rPr>
              <a:t> 1854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</p:spPr>
        <p:txBody>
          <a:bodyPr/>
          <a:lstStyle/>
          <a:p>
            <a:r>
              <a:rPr lang="en-US" dirty="0"/>
              <a:t>Descrever e </a:t>
            </a:r>
            <a:r>
              <a:rPr lang="en-US" dirty="0" err="1"/>
              <a:t>interpretar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1" t="13328" r="4032" b="1112"/>
          <a:stretch/>
        </p:blipFill>
        <p:spPr bwMode="auto">
          <a:xfrm>
            <a:off x="3687778" y="1954730"/>
            <a:ext cx="4744017" cy="468991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 xmlns:p14="http://schemas.microsoft.com/office/powerpoint/2010/main" xmlns:a16="http://schemas.microsoft.com/office/drawing/2014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l 5"/>
          <p:cNvSpPr/>
          <p:nvPr/>
        </p:nvSpPr>
        <p:spPr>
          <a:xfrm>
            <a:off x="4099633" y="1978794"/>
            <a:ext cx="685800" cy="378506"/>
          </a:xfrm>
          <a:prstGeom prst="ellipse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7" name="Oval 6"/>
          <p:cNvSpPr/>
          <p:nvPr/>
        </p:nvSpPr>
        <p:spPr>
          <a:xfrm>
            <a:off x="4080378" y="5260275"/>
            <a:ext cx="533400" cy="378506"/>
          </a:xfrm>
          <a:prstGeom prst="ellipse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8" name="Oval 7"/>
          <p:cNvSpPr/>
          <p:nvPr/>
        </p:nvSpPr>
        <p:spPr>
          <a:xfrm>
            <a:off x="5086742" y="5846650"/>
            <a:ext cx="609600" cy="378506"/>
          </a:xfrm>
          <a:prstGeom prst="ellipse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9" name="Oval 8"/>
          <p:cNvSpPr/>
          <p:nvPr/>
        </p:nvSpPr>
        <p:spPr>
          <a:xfrm>
            <a:off x="7002520" y="5903370"/>
            <a:ext cx="609600" cy="378506"/>
          </a:xfrm>
          <a:prstGeom prst="ellipse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  <a:cs typeface="Times New Roman"/>
            </a:endParaRPr>
          </a:p>
        </p:txBody>
      </p:sp>
      <p:sp>
        <p:nvSpPr>
          <p:cNvPr id="10" name="Oval 9"/>
          <p:cNvSpPr/>
          <p:nvPr/>
        </p:nvSpPr>
        <p:spPr>
          <a:xfrm>
            <a:off x="5468749" y="3557887"/>
            <a:ext cx="696036" cy="378506"/>
          </a:xfrm>
          <a:prstGeom prst="ellipse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latin typeface="Arial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650972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E65B71BE-4A53-3249-0751-F33F3AF74499}"/>
              </a:ext>
            </a:extLst>
          </p:cNvPr>
          <p:cNvSpPr txBox="1">
            <a:spLocks/>
          </p:cNvSpPr>
          <p:nvPr/>
        </p:nvSpPr>
        <p:spPr>
          <a:xfrm>
            <a:off x="495945" y="1478857"/>
            <a:ext cx="11423912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Explicar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medidas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resultados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epidemiológicos</a:t>
            </a:r>
            <a:r>
              <a:rPr lang="en-US" dirty="0">
                <a:solidFill>
                  <a:schemeClr val="bg2"/>
                </a:solidFill>
              </a:rPr>
              <a:t> e </a:t>
            </a:r>
            <a:r>
              <a:rPr lang="en-US" dirty="0" err="1">
                <a:solidFill>
                  <a:schemeClr val="bg2"/>
                </a:solidFill>
              </a:rPr>
              <a:t>estatísticos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numa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linguagem</a:t>
            </a:r>
            <a:r>
              <a:rPr lang="en-US" dirty="0">
                <a:solidFill>
                  <a:schemeClr val="bg2"/>
                </a:solidFill>
              </a:rPr>
              <a:t> simples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limites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estabelecidos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valores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esperados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Considerar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qualidade</a:t>
            </a:r>
            <a:r>
              <a:rPr lang="en-US" dirty="0">
                <a:solidFill>
                  <a:schemeClr val="bg2"/>
                </a:solidFill>
              </a:rPr>
              <a:t> dos dados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Analisar</a:t>
            </a:r>
            <a:r>
              <a:rPr lang="en-US" dirty="0">
                <a:solidFill>
                  <a:schemeClr val="bg2"/>
                </a:solidFill>
              </a:rPr>
              <a:t> as </a:t>
            </a:r>
            <a:r>
              <a:rPr lang="en-US" dirty="0" err="1">
                <a:solidFill>
                  <a:schemeClr val="bg2"/>
                </a:solidFill>
              </a:rPr>
              <a:t>possíveis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explicações</a:t>
            </a:r>
            <a:r>
              <a:rPr lang="en-US" dirty="0">
                <a:solidFill>
                  <a:schemeClr val="bg2"/>
                </a:solidFill>
              </a:rPr>
              <a:t> para um </a:t>
            </a:r>
            <a:r>
              <a:rPr lang="en-US" dirty="0" err="1">
                <a:solidFill>
                  <a:schemeClr val="bg2"/>
                </a:solidFill>
              </a:rPr>
              <a:t>aparente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aumento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de </a:t>
            </a:r>
            <a:r>
              <a:rPr lang="en-US" dirty="0" err="1">
                <a:solidFill>
                  <a:schemeClr val="bg2"/>
                </a:solidFill>
              </a:rPr>
              <a:t>casos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b="1" dirty="0"/>
              <a:t>Fazer </a:t>
            </a:r>
            <a:r>
              <a:rPr lang="en-US" b="1" dirty="0" err="1"/>
              <a:t>inferências</a:t>
            </a:r>
            <a:r>
              <a:rPr lang="en-US" b="1" dirty="0"/>
              <a:t> </a:t>
            </a:r>
            <a:r>
              <a:rPr lang="en-US" b="1" dirty="0" err="1"/>
              <a:t>sobre</a:t>
            </a:r>
            <a:r>
              <a:rPr lang="en-US" b="1" dirty="0"/>
              <a:t> a </a:t>
            </a:r>
            <a:r>
              <a:rPr lang="en-US" b="1" dirty="0" err="1"/>
              <a:t>ocorrência</a:t>
            </a:r>
            <a:r>
              <a:rPr lang="en-US" b="1" dirty="0"/>
              <a:t> de </a:t>
            </a:r>
            <a:r>
              <a:rPr lang="en-US" b="1" dirty="0" err="1"/>
              <a:t>doenças</a:t>
            </a:r>
            <a:r>
              <a:rPr lang="en-US" b="1" dirty="0"/>
              <a:t> a </a:t>
            </a:r>
            <a:r>
              <a:rPr lang="en-US" b="1" dirty="0" err="1"/>
              <a:t>partir</a:t>
            </a:r>
            <a:r>
              <a:rPr lang="en-US" b="1" dirty="0"/>
              <a:t> de </a:t>
            </a:r>
            <a:br>
              <a:rPr lang="en-US" b="1" dirty="0"/>
            </a:br>
            <a:r>
              <a:rPr lang="en-US" b="1" dirty="0"/>
              <a:t>dados </a:t>
            </a:r>
            <a:r>
              <a:rPr lang="en-US" b="1" dirty="0" err="1"/>
              <a:t>resumidos</a:t>
            </a:r>
            <a:endParaRPr lang="en-US" b="1" dirty="0"/>
          </a:p>
          <a:p>
            <a:endParaRPr lang="en-US" dirty="0">
              <a:solidFill>
                <a:srgbClr val="80808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87C298D-2636-10B9-D773-03C6C597F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13546182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705300"/>
              </p:ext>
            </p:extLst>
          </p:nvPr>
        </p:nvGraphicFramePr>
        <p:xfrm>
          <a:off x="2241141" y="2760090"/>
          <a:ext cx="7746293" cy="2618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371">
                  <a:extLst>
                    <a:ext uri="{9D8B030D-6E8A-4147-A177-3AD203B41FA5}">
                      <a16:colId xmlns:a16="http://schemas.microsoft.com/office/drawing/2014/main" val="3390438969"/>
                    </a:ext>
                  </a:extLst>
                </a:gridCol>
                <a:gridCol w="2656824">
                  <a:extLst>
                    <a:ext uri="{9D8B030D-6E8A-4147-A177-3AD203B41FA5}">
                      <a16:colId xmlns:a16="http://schemas.microsoft.com/office/drawing/2014/main" val="3114155199"/>
                    </a:ext>
                  </a:extLst>
                </a:gridCol>
                <a:gridCol w="2582098">
                  <a:extLst>
                    <a:ext uri="{9D8B030D-6E8A-4147-A177-3AD203B41FA5}">
                      <a16:colId xmlns:a16="http://schemas.microsoft.com/office/drawing/2014/main" val="832496216"/>
                    </a:ext>
                  </a:extLst>
                </a:gridCol>
              </a:tblGrid>
              <a:tr h="676913"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Observação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Raciocínio / Julgamento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Inferência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679264"/>
                  </a:ext>
                </a:extLst>
              </a:tr>
              <a:tr h="1795397"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Aumento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acentuado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b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</a:br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dos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casos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l">
                        <a:buNone/>
                      </a:pPr>
                      <a:r>
                        <a:rPr lang="en-US" sz="240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Não há alteração nas práticas de comunicação, não é sazonal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Possível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surto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necessita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investigação</a:t>
                      </a:r>
                      <a:endParaRPr lang="en-US" sz="2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67665652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8A15395F-6590-71E3-A933-48AF33E3FD4A}"/>
              </a:ext>
            </a:extLst>
          </p:cNvPr>
          <p:cNvSpPr/>
          <p:nvPr/>
        </p:nvSpPr>
        <p:spPr>
          <a:xfrm>
            <a:off x="7383991" y="2625226"/>
            <a:ext cx="2646948" cy="2809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D69B919-D7F5-32D6-9F15-7FA0FB60099D}"/>
              </a:ext>
            </a:extLst>
          </p:cNvPr>
          <p:cNvSpPr/>
          <p:nvPr/>
        </p:nvSpPr>
        <p:spPr>
          <a:xfrm>
            <a:off x="4748463" y="2708352"/>
            <a:ext cx="2679032" cy="28094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0CB23-6CBA-352C-C25E-EE49AF047DB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kern="0" dirty="0"/>
              <a:t>Uma </a:t>
            </a:r>
            <a:r>
              <a:rPr lang="en-US" kern="0" dirty="0" err="1"/>
              <a:t>conclusão</a:t>
            </a:r>
            <a:r>
              <a:rPr lang="en-US" kern="0" dirty="0"/>
              <a:t> </a:t>
            </a:r>
            <a:r>
              <a:rPr lang="en-US" kern="0" dirty="0" err="1"/>
              <a:t>alcançada</a:t>
            </a:r>
            <a:r>
              <a:rPr lang="en-US" kern="0" dirty="0"/>
              <a:t> com base </a:t>
            </a:r>
            <a:r>
              <a:rPr lang="en-US" kern="0" dirty="0" err="1"/>
              <a:t>em</a:t>
            </a:r>
            <a:r>
              <a:rPr lang="en-US" kern="0" dirty="0"/>
              <a:t> </a:t>
            </a:r>
            <a:r>
              <a:rPr lang="en-US" kern="0" dirty="0" err="1"/>
              <a:t>provas</a:t>
            </a:r>
            <a:r>
              <a:rPr lang="en-US" kern="0" dirty="0"/>
              <a:t> e </a:t>
            </a:r>
            <a:br>
              <a:rPr lang="en-US" kern="0" dirty="0"/>
            </a:br>
            <a:r>
              <a:rPr lang="en-US" kern="0" dirty="0" err="1"/>
              <a:t>raciocínio</a:t>
            </a:r>
            <a:r>
              <a:rPr lang="en-US" kern="0" dirty="0"/>
              <a:t>/</a:t>
            </a:r>
            <a:r>
              <a:rPr lang="en-US" kern="0" dirty="0" err="1"/>
              <a:t>julgamento</a:t>
            </a:r>
            <a:r>
              <a:rPr lang="en-US" kern="0" dirty="0"/>
              <a:t>:</a:t>
            </a:r>
            <a:endParaRPr lang="en-US" kern="0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Inferência</a:t>
            </a:r>
          </a:p>
        </p:txBody>
      </p:sp>
      <p:sp>
        <p:nvSpPr>
          <p:cNvPr id="9" name="Text Placeholder 6"/>
          <p:cNvSpPr txBox="1">
            <a:spLocks/>
          </p:cNvSpPr>
          <p:nvPr/>
        </p:nvSpPr>
        <p:spPr>
          <a:xfrm>
            <a:off x="1917192" y="1371600"/>
            <a:ext cx="8394192" cy="4663440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endParaRPr lang="en-US" kern="0"/>
          </a:p>
        </p:txBody>
      </p:sp>
    </p:spTree>
    <p:extLst>
      <p:ext uri="{BB962C8B-B14F-4D97-AF65-F5344CB8AC3E}">
        <p14:creationId xmlns:p14="http://schemas.microsoft.com/office/powerpoint/2010/main" val="1016034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73DF36-878B-E85C-119C-ADAF17444E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(1/9)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414132758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86653" y="6129983"/>
            <a:ext cx="2018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</a:rPr>
              <a:t>Semana do relatório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1203675" y="4018376"/>
            <a:ext cx="2178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</a:rPr>
              <a:t>Número de casos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2620805"/>
              </p:ext>
            </p:extLst>
          </p:nvPr>
        </p:nvGraphicFramePr>
        <p:xfrm>
          <a:off x="2493131" y="2181255"/>
          <a:ext cx="7205738" cy="40743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DA019F64-64FF-B444-B63F-3ECAAA087C87}"/>
              </a:ext>
            </a:extLst>
          </p:cNvPr>
          <p:cNvSpPr txBox="1"/>
          <p:nvPr/>
        </p:nvSpPr>
        <p:spPr>
          <a:xfrm>
            <a:off x="5510536" y="3622053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65A4"/>
                </a:solidFill>
              </a:rPr>
              <a:t>2017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02233DE8-5C21-7B14-11C5-F8F7698FC382}"/>
              </a:ext>
            </a:extLst>
          </p:cNvPr>
          <p:cNvSpPr txBox="1">
            <a:spLocks/>
          </p:cNvSpPr>
          <p:nvPr/>
        </p:nvSpPr>
        <p:spPr>
          <a:xfrm>
            <a:off x="2493131" y="1728468"/>
            <a:ext cx="7777540" cy="356601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/>
              <a:t>Casos de </a:t>
            </a:r>
            <a:r>
              <a:rPr lang="en-US" sz="2000" b="1" kern="0" dirty="0" err="1"/>
              <a:t>diarreia</a:t>
            </a:r>
            <a:r>
              <a:rPr lang="en-US" sz="2000" b="1" kern="0" dirty="0"/>
              <a:t> grave, </a:t>
            </a:r>
            <a:r>
              <a:rPr lang="en-US" sz="2000" b="1" kern="0" dirty="0" err="1"/>
              <a:t>semanas</a:t>
            </a:r>
            <a:r>
              <a:rPr lang="en-US" sz="2000" b="1" kern="0" dirty="0"/>
              <a:t> 1 a 15, 2014-2017, Distrito X</a:t>
            </a:r>
          </a:p>
        </p:txBody>
      </p:sp>
      <p:pic>
        <p:nvPicPr>
          <p:cNvPr id="17" name="Picture 7" descr="Activity Icon">
            <a:extLst>
              <a:ext uri="{FF2B5EF4-FFF2-40B4-BE49-F238E27FC236}">
                <a16:creationId xmlns:a16="http://schemas.microsoft.com/office/drawing/2014/main" id="{09245BA6-DDAB-D0EC-B6FC-F5432F075D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BCED67-1188-AB8E-07B0-1593BA7F98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(2/9)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9827758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479467" y="6129978"/>
            <a:ext cx="2018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Semana do relatório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945583" y="3977809"/>
            <a:ext cx="2178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Número de casos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8405777"/>
              </p:ext>
            </p:extLst>
          </p:nvPr>
        </p:nvGraphicFramePr>
        <p:xfrm>
          <a:off x="2164956" y="2183319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35EFC840-84D0-E656-0D5B-9CFA77382DF4}"/>
              </a:ext>
            </a:extLst>
          </p:cNvPr>
          <p:cNvSpPr txBox="1"/>
          <p:nvPr/>
        </p:nvSpPr>
        <p:spPr>
          <a:xfrm>
            <a:off x="9241459" y="2852927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2015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EC1A157-87EC-D954-513F-69953B49EDF3}"/>
              </a:ext>
            </a:extLst>
          </p:cNvPr>
          <p:cNvSpPr txBox="1"/>
          <p:nvPr/>
        </p:nvSpPr>
        <p:spPr>
          <a:xfrm>
            <a:off x="9599210" y="3538987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953A"/>
                </a:solidFill>
              </a:rPr>
              <a:t>2014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919FF5-DA1D-5624-348A-985541646BE8}"/>
              </a:ext>
            </a:extLst>
          </p:cNvPr>
          <p:cNvSpPr txBox="1"/>
          <p:nvPr/>
        </p:nvSpPr>
        <p:spPr>
          <a:xfrm>
            <a:off x="9241459" y="4040664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2016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94ECBF-7484-B673-87AF-7081E8B13263}"/>
              </a:ext>
            </a:extLst>
          </p:cNvPr>
          <p:cNvSpPr txBox="1"/>
          <p:nvPr/>
        </p:nvSpPr>
        <p:spPr>
          <a:xfrm>
            <a:off x="5479467" y="3522945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65A4"/>
                </a:solidFill>
              </a:rPr>
              <a:t>2017</a:t>
            </a:r>
          </a:p>
        </p:txBody>
      </p:sp>
      <p:pic>
        <p:nvPicPr>
          <p:cNvPr id="12" name="Picture 7" descr="Activity Icon">
            <a:extLst>
              <a:ext uri="{FF2B5EF4-FFF2-40B4-BE49-F238E27FC236}">
                <a16:creationId xmlns:a16="http://schemas.microsoft.com/office/drawing/2014/main" id="{B3D95FAB-D5B0-3CC6-AEF7-60080544C0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9D33FD52-703F-5B49-8315-6540DB9D47E4}"/>
              </a:ext>
            </a:extLst>
          </p:cNvPr>
          <p:cNvSpPr txBox="1">
            <a:spLocks/>
          </p:cNvSpPr>
          <p:nvPr/>
        </p:nvSpPr>
        <p:spPr>
          <a:xfrm>
            <a:off x="2493131" y="1728468"/>
            <a:ext cx="7777540" cy="356601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/>
              <a:t>Casos de </a:t>
            </a:r>
            <a:r>
              <a:rPr lang="en-US" sz="2000" b="1" kern="0" dirty="0" err="1"/>
              <a:t>diarreia</a:t>
            </a:r>
            <a:r>
              <a:rPr lang="en-US" sz="2000" b="1" kern="0" dirty="0"/>
              <a:t> grave, </a:t>
            </a:r>
            <a:r>
              <a:rPr lang="en-US" sz="2000" b="1" kern="0" dirty="0" err="1"/>
              <a:t>semanas</a:t>
            </a:r>
            <a:r>
              <a:rPr lang="en-US" sz="2000" b="1" kern="0" dirty="0"/>
              <a:t> 1 a 15, 2014-2017, Distrito X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02D1354-3C83-CB21-1127-0B978AD106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(3/9)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843123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Descrever e </a:t>
            </a:r>
            <a:r>
              <a:rPr lang="en-US" dirty="0" err="1"/>
              <a:t>interpretar</a:t>
            </a:r>
            <a:r>
              <a:rPr lang="en-US" dirty="0"/>
              <a:t> (2/2)</a:t>
            </a:r>
          </a:p>
        </p:txBody>
      </p:sp>
      <p:sp>
        <p:nvSpPr>
          <p:cNvPr id="6" name="Slide Number Placeholder 5"/>
          <p:cNvSpPr txBox="1">
            <a:spLocks/>
          </p:cNvSpPr>
          <p:nvPr/>
        </p:nvSpPr>
        <p:spPr>
          <a:xfrm>
            <a:off x="1453591" y="6326347"/>
            <a:ext cx="3726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fontAlgn="base" latinLnBrk="0" hangingPunct="1">
              <a:spcBef>
                <a:spcPct val="0"/>
              </a:spcBef>
              <a:spcAft>
                <a:spcPct val="0"/>
              </a:spcAft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urier New" panose="02070309020205020404" pitchFamily="49" charset="0"/>
                <a:ea typeface="+mn-ea"/>
                <a:cs typeface="Arial" panose="020B0604020202020204" pitchFamily="34" charset="0"/>
              </a:defRPr>
            </a:lvl9pPr>
          </a:lstStyle>
          <a:p>
            <a:endParaRPr lang="en-US"/>
          </a:p>
        </p:txBody>
      </p:sp>
      <p:graphicFrame>
        <p:nvGraphicFramePr>
          <p:cNvPr id="3" name="Content Placeholder 3">
            <a:extLst>
              <a:ext uri="{FF2B5EF4-FFF2-40B4-BE49-F238E27FC236}">
                <a16:creationId xmlns:a16="http://schemas.microsoft.com/office/drawing/2014/main" id="{07F4A39B-E05C-EB6E-BF0B-D7FA44CC791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46646560"/>
              </p:ext>
            </p:extLst>
          </p:nvPr>
        </p:nvGraphicFramePr>
        <p:xfrm>
          <a:off x="1043464" y="1447698"/>
          <a:ext cx="9360792" cy="4129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9726A32-83A3-20B6-D23E-37E44BB0F48A}"/>
              </a:ext>
            </a:extLst>
          </p:cNvPr>
          <p:cNvSpPr txBox="1">
            <a:spLocks/>
          </p:cNvSpPr>
          <p:nvPr/>
        </p:nvSpPr>
        <p:spPr>
          <a:xfrm>
            <a:off x="2043113" y="5477099"/>
            <a:ext cx="8361143" cy="1409876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Clr>
                <a:srgbClr val="005808"/>
              </a:buClr>
              <a:buNone/>
            </a:pPr>
            <a:r>
              <a:rPr lang="en-US" kern="0" dirty="0"/>
              <a:t>1. </a:t>
            </a:r>
            <a:r>
              <a:rPr lang="en-US" kern="0" dirty="0" err="1"/>
              <a:t>Descrever</a:t>
            </a:r>
            <a:r>
              <a:rPr lang="en-US" kern="0" dirty="0"/>
              <a:t> </a:t>
            </a:r>
            <a:r>
              <a:rPr lang="en-US" kern="0" dirty="0" err="1"/>
              <a:t>os</a:t>
            </a:r>
            <a:r>
              <a:rPr lang="en-US" kern="0" dirty="0"/>
              <a:t> dados do </a:t>
            </a:r>
            <a:r>
              <a:rPr lang="en-US" kern="0" dirty="0" err="1"/>
              <a:t>gráfico</a:t>
            </a:r>
            <a:endParaRPr lang="en-US" kern="0" dirty="0"/>
          </a:p>
          <a:p>
            <a:pPr marL="0" indent="0">
              <a:buClr>
                <a:srgbClr val="005808"/>
              </a:buClr>
              <a:buNone/>
            </a:pPr>
            <a:endParaRPr lang="en-US" b="1" i="1" kern="0" dirty="0"/>
          </a:p>
          <a:p>
            <a:endParaRPr lang="en-US" kern="0" dirty="0"/>
          </a:p>
        </p:txBody>
      </p:sp>
      <p:sp>
        <p:nvSpPr>
          <p:cNvPr id="4" name="Text Placeholder 6">
            <a:extLst>
              <a:ext uri="{FF2B5EF4-FFF2-40B4-BE49-F238E27FC236}">
                <a16:creationId xmlns:a16="http://schemas.microsoft.com/office/drawing/2014/main" id="{ECB7F37B-D3A9-4CD6-E7E1-B5F2EFAEE1DC}"/>
              </a:ext>
            </a:extLst>
          </p:cNvPr>
          <p:cNvSpPr txBox="1">
            <a:spLocks/>
          </p:cNvSpPr>
          <p:nvPr/>
        </p:nvSpPr>
        <p:spPr>
          <a:xfrm>
            <a:off x="2043113" y="5951349"/>
            <a:ext cx="5429250" cy="740123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>
              <a:buClr>
                <a:srgbClr val="005808"/>
              </a:buClr>
              <a:buNone/>
            </a:pPr>
            <a:r>
              <a:rPr lang="en-US" kern="0" dirty="0"/>
              <a:t>2. </a:t>
            </a:r>
            <a:r>
              <a:rPr lang="en-US" kern="0" dirty="0" err="1"/>
              <a:t>Interpretar</a:t>
            </a:r>
            <a:r>
              <a:rPr lang="en-US" kern="0" dirty="0"/>
              <a:t> </a:t>
            </a:r>
            <a:r>
              <a:rPr lang="en-US" kern="0" dirty="0" err="1"/>
              <a:t>os</a:t>
            </a:r>
            <a:r>
              <a:rPr lang="en-US" kern="0" dirty="0"/>
              <a:t> dados - Como?</a:t>
            </a:r>
            <a:endParaRPr lang="en-US" b="1" i="1" kern="0" dirty="0"/>
          </a:p>
          <a:p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611648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29030372"/>
              </p:ext>
            </p:extLst>
          </p:nvPr>
        </p:nvGraphicFramePr>
        <p:xfrm>
          <a:off x="1828107" y="2111328"/>
          <a:ext cx="7772400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640730FD-EBED-6B70-A78A-E3FC09A9DC9A}"/>
              </a:ext>
            </a:extLst>
          </p:cNvPr>
          <p:cNvSpPr txBox="1"/>
          <p:nvPr/>
        </p:nvSpPr>
        <p:spPr>
          <a:xfrm>
            <a:off x="6774706" y="4568838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C00000"/>
                </a:solidFill>
              </a:rPr>
              <a:t>2015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74E289-9071-EA4E-1926-9E1D0EE1BDF7}"/>
              </a:ext>
            </a:extLst>
          </p:cNvPr>
          <p:cNvSpPr txBox="1"/>
          <p:nvPr/>
        </p:nvSpPr>
        <p:spPr>
          <a:xfrm>
            <a:off x="9054286" y="3968673"/>
            <a:ext cx="77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953A"/>
                </a:solidFill>
              </a:rPr>
              <a:t>2014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3DE691-2ED8-A7F7-F2B8-90C9A322B9A9}"/>
              </a:ext>
            </a:extLst>
          </p:cNvPr>
          <p:cNvSpPr txBox="1"/>
          <p:nvPr/>
        </p:nvSpPr>
        <p:spPr>
          <a:xfrm>
            <a:off x="5938390" y="3840914"/>
            <a:ext cx="776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/>
              <a:t>2016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3E580AF-41F4-9BD1-F7A3-726FA383939C}"/>
              </a:ext>
            </a:extLst>
          </p:cNvPr>
          <p:cNvSpPr txBox="1"/>
          <p:nvPr/>
        </p:nvSpPr>
        <p:spPr>
          <a:xfrm>
            <a:off x="5366701" y="3429000"/>
            <a:ext cx="11433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>
                <a:solidFill>
                  <a:srgbClr val="0065A4"/>
                </a:solidFill>
              </a:rPr>
              <a:t>2017</a:t>
            </a:r>
          </a:p>
        </p:txBody>
      </p:sp>
      <p:pic>
        <p:nvPicPr>
          <p:cNvPr id="6" name="Picture 7" descr="Activity Icon">
            <a:extLst>
              <a:ext uri="{FF2B5EF4-FFF2-40B4-BE49-F238E27FC236}">
                <a16:creationId xmlns:a16="http://schemas.microsoft.com/office/drawing/2014/main" id="{B7E78382-E2AE-A80E-65F5-4D28E5B096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0E12CC12-21F5-E55F-102F-AC4D10AD3AC0}"/>
              </a:ext>
            </a:extLst>
          </p:cNvPr>
          <p:cNvSpPr txBox="1">
            <a:spLocks/>
          </p:cNvSpPr>
          <p:nvPr/>
        </p:nvSpPr>
        <p:spPr>
          <a:xfrm>
            <a:off x="2493131" y="1728468"/>
            <a:ext cx="7777540" cy="356601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/>
              <a:t>Casos de </a:t>
            </a:r>
            <a:r>
              <a:rPr lang="en-US" sz="2000" b="1" kern="0" dirty="0" err="1"/>
              <a:t>diarreia</a:t>
            </a:r>
            <a:r>
              <a:rPr lang="en-US" sz="2000" b="1" kern="0" dirty="0"/>
              <a:t> grave, </a:t>
            </a:r>
            <a:r>
              <a:rPr lang="en-US" sz="2000" b="1" kern="0" dirty="0" err="1"/>
              <a:t>semanas</a:t>
            </a:r>
            <a:r>
              <a:rPr lang="en-US" sz="2000" b="1" kern="0" dirty="0"/>
              <a:t> 1 a 15, 2014-2017, Distrito X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13B4DC-748C-8C81-C47C-8C845DDDF2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(4/9)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6189310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834464"/>
              </p:ext>
            </p:extLst>
          </p:nvPr>
        </p:nvGraphicFramePr>
        <p:xfrm>
          <a:off x="1537251" y="2364611"/>
          <a:ext cx="8464554" cy="3744638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4312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61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19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1952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1952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1952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1952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1952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Semana do relatório</a:t>
                      </a:r>
                      <a:endParaRPr lang="en-US" sz="20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300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Unidade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5129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Totais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6B96E206-F23A-A004-57FB-AD0AE7CBAD88}"/>
              </a:ext>
            </a:extLst>
          </p:cNvPr>
          <p:cNvSpPr txBox="1"/>
          <p:nvPr/>
        </p:nvSpPr>
        <p:spPr>
          <a:xfrm>
            <a:off x="1537252" y="1533614"/>
            <a:ext cx="84645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Casos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notificados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diarreia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grave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por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unidade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saúde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semanas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1-7, 2017, Distrito X</a:t>
            </a:r>
            <a:endParaRPr lang="en-US" sz="2400" b="1" i="0" u="none" strike="noStrike" dirty="0">
              <a:solidFill>
                <a:schemeClr val="tx1"/>
              </a:solidFill>
              <a:effectLst/>
              <a:latin typeface="+mn-lt"/>
              <a:ea typeface="Arial" charset="0"/>
              <a:cs typeface="Arial" charset="0"/>
            </a:endParaRPr>
          </a:p>
        </p:txBody>
      </p:sp>
      <p:pic>
        <p:nvPicPr>
          <p:cNvPr id="6" name="Picture 7" descr="Activity Icon">
            <a:extLst>
              <a:ext uri="{FF2B5EF4-FFF2-40B4-BE49-F238E27FC236}">
                <a16:creationId xmlns:a16="http://schemas.microsoft.com/office/drawing/2014/main" id="{29D127F6-0E10-3741-B85B-F63CDE3B6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F059383-E148-80C3-8354-F994185246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(5/9)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6825021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153290" y="5991722"/>
            <a:ext cx="2018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</a:rPr>
              <a:t>Semana do relatório</a:t>
            </a:r>
          </a:p>
        </p:txBody>
      </p:sp>
      <p:sp>
        <p:nvSpPr>
          <p:cNvPr id="6" name="TextBox 5"/>
          <p:cNvSpPr txBox="1"/>
          <p:nvPr/>
        </p:nvSpPr>
        <p:spPr>
          <a:xfrm rot="16200000">
            <a:off x="1244254" y="3675942"/>
            <a:ext cx="2178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</a:rPr>
              <a:t>Número de casos</a:t>
            </a:r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065559"/>
              </p:ext>
            </p:extLst>
          </p:nvPr>
        </p:nvGraphicFramePr>
        <p:xfrm>
          <a:off x="2438400" y="2046589"/>
          <a:ext cx="7620000" cy="40017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 Placeholder 2"/>
          <p:cNvSpPr txBox="1">
            <a:spLocks/>
          </p:cNvSpPr>
          <p:nvPr/>
        </p:nvSpPr>
        <p:spPr>
          <a:xfrm>
            <a:off x="2533711" y="1597184"/>
            <a:ext cx="7829489" cy="849528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 dirty="0"/>
              <a:t>Casos </a:t>
            </a:r>
            <a:r>
              <a:rPr lang="en-US" sz="2000" b="1" kern="0" dirty="0" err="1"/>
              <a:t>notificados</a:t>
            </a:r>
            <a:r>
              <a:rPr lang="en-US" sz="2000" b="1" kern="0" dirty="0"/>
              <a:t> de </a:t>
            </a:r>
            <a:r>
              <a:rPr lang="en-US" sz="2000" b="1" kern="0" dirty="0" err="1"/>
              <a:t>diarreia</a:t>
            </a:r>
            <a:r>
              <a:rPr lang="en-US" sz="2000" b="1" kern="0" dirty="0"/>
              <a:t> grave </a:t>
            </a:r>
            <a:r>
              <a:rPr lang="en-US" sz="2000" b="1" kern="0" dirty="0" err="1"/>
              <a:t>por</a:t>
            </a:r>
            <a:r>
              <a:rPr lang="en-US" sz="2000" b="1" kern="0" dirty="0"/>
              <a:t> </a:t>
            </a:r>
            <a:r>
              <a:rPr lang="en-US" sz="2000" b="1" kern="0" dirty="0" err="1"/>
              <a:t>unidade</a:t>
            </a:r>
            <a:r>
              <a:rPr lang="en-US" sz="2000" b="1" kern="0" dirty="0"/>
              <a:t> de </a:t>
            </a:r>
            <a:r>
              <a:rPr lang="en-US" sz="2000" b="1" kern="0" dirty="0" err="1"/>
              <a:t>saúde</a:t>
            </a:r>
            <a:r>
              <a:rPr lang="en-US" sz="2000" b="1" kern="0" dirty="0"/>
              <a:t>, </a:t>
            </a:r>
          </a:p>
          <a:p>
            <a:pPr marL="0" indent="0" algn="ctr">
              <a:buNone/>
            </a:pPr>
            <a:r>
              <a:rPr lang="en-US" sz="2000" b="1" kern="0" dirty="0"/>
              <a:t>Semanas 1-7, 2017, Distrito X</a:t>
            </a:r>
          </a:p>
          <a:p>
            <a:endParaRPr lang="en-US" sz="2000" b="1" kern="0" dirty="0"/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0B98F6D9-BB8B-5584-FFA7-1A0952D8A0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3B80D9D-E27C-7081-ACC7-A40702BE4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(6/9)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8952257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0E6FE6D-6CD2-A2D2-1485-A415799F35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7869012"/>
              </p:ext>
            </p:extLst>
          </p:nvPr>
        </p:nvGraphicFramePr>
        <p:xfrm>
          <a:off x="1550504" y="2364611"/>
          <a:ext cx="8623580" cy="3850661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53725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930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221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3221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3221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322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3221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3221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b="0" i="0" u="none" strike="noStrike">
                        <a:solidFill>
                          <a:schemeClr val="bg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Semana do relatório</a:t>
                      </a:r>
                      <a:endParaRPr lang="en-US" sz="20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024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Unidades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633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Totais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2139" marR="12139" marT="12139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3CB0DCC-F814-1D51-712D-7CBA8913539F}"/>
              </a:ext>
            </a:extLst>
          </p:cNvPr>
          <p:cNvSpPr txBox="1"/>
          <p:nvPr/>
        </p:nvSpPr>
        <p:spPr>
          <a:xfrm>
            <a:off x="2017916" y="1533614"/>
            <a:ext cx="815616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2400" b="1" u="none" strike="noStrike">
                <a:solidFill>
                  <a:schemeClr val="tx1"/>
                </a:solidFill>
                <a:effectLst/>
                <a:latin typeface="+mn-lt"/>
              </a:rPr>
              <a:t>Casos notificados de diarreia grave por unidade de saúde, semanas 1-7, 2017, Distrito X</a:t>
            </a:r>
            <a:endParaRPr lang="en-US" sz="2400" b="1" i="0" u="none" strike="noStrike">
              <a:solidFill>
                <a:schemeClr val="tx1"/>
              </a:solidFill>
              <a:effectLst/>
              <a:latin typeface="+mn-lt"/>
              <a:ea typeface="Arial" charset="0"/>
              <a:cs typeface="Arial" charset="0"/>
            </a:endParaRPr>
          </a:p>
        </p:txBody>
      </p:sp>
      <p:pic>
        <p:nvPicPr>
          <p:cNvPr id="6" name="Picture 7" descr="Activity Icon">
            <a:extLst>
              <a:ext uri="{FF2B5EF4-FFF2-40B4-BE49-F238E27FC236}">
                <a16:creationId xmlns:a16="http://schemas.microsoft.com/office/drawing/2014/main" id="{8F3A9A93-C7CD-362E-887C-B33C4EA880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0B79A99-F790-7038-FDDB-0958790006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(7/9)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2153549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2"/>
          <p:cNvSpPr txBox="1">
            <a:spLocks/>
          </p:cNvSpPr>
          <p:nvPr/>
        </p:nvSpPr>
        <p:spPr>
          <a:xfrm>
            <a:off x="1972693" y="1499972"/>
            <a:ext cx="8898881" cy="849528"/>
          </a:xfrm>
          <a:prstGeom prst="rect">
            <a:avLst/>
          </a:prstGeom>
        </p:spPr>
        <p:txBody>
          <a:bodyPr/>
          <a:lstStyle>
            <a:lvl1pPr marL="287338" indent="-2873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–"/>
              <a:defRPr sz="2400">
                <a:solidFill>
                  <a:schemeClr val="tx1"/>
                </a:solidFill>
                <a:latin typeface="+mn-lt"/>
                <a:cs typeface="+mn-cs"/>
              </a:defRPr>
            </a:lvl2pPr>
            <a:lvl3pPr marL="12001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b="1" kern="0"/>
              <a:t>Casos notificados de diarreia grave por unidade de saúde, </a:t>
            </a:r>
          </a:p>
          <a:p>
            <a:pPr marL="0" indent="0" algn="ctr">
              <a:buNone/>
            </a:pPr>
            <a:r>
              <a:rPr lang="en-US" sz="2000" b="1" kern="0"/>
              <a:t>Semanas 1-7, 2017, Distrito X</a:t>
            </a:r>
          </a:p>
          <a:p>
            <a:endParaRPr lang="en-US" sz="2000" b="1" kern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9869861"/>
              </p:ext>
            </p:extLst>
          </p:nvPr>
        </p:nvGraphicFramePr>
        <p:xfrm>
          <a:off x="2362200" y="2153652"/>
          <a:ext cx="7924800" cy="4038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255927" y="6171586"/>
            <a:ext cx="20186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</a:rPr>
              <a:t>Semana do relatório</a:t>
            </a:r>
          </a:p>
        </p:txBody>
      </p:sp>
      <p:sp>
        <p:nvSpPr>
          <p:cNvPr id="7" name="TextBox 6"/>
          <p:cNvSpPr txBox="1"/>
          <p:nvPr/>
        </p:nvSpPr>
        <p:spPr>
          <a:xfrm rot="16200000">
            <a:off x="1152667" y="3836429"/>
            <a:ext cx="2178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>
                <a:solidFill>
                  <a:prstClr val="black"/>
                </a:solidFill>
                <a:latin typeface="Arial" panose="020B0604020202020204" pitchFamily="34" charset="0"/>
              </a:rPr>
              <a:t>Número de casos</a:t>
            </a:r>
          </a:p>
        </p:txBody>
      </p:sp>
      <p:pic>
        <p:nvPicPr>
          <p:cNvPr id="8" name="Picture 7" descr="Activity Icon">
            <a:extLst>
              <a:ext uri="{FF2B5EF4-FFF2-40B4-BE49-F238E27FC236}">
                <a16:creationId xmlns:a16="http://schemas.microsoft.com/office/drawing/2014/main" id="{E3297AB2-1E1A-2CE8-E25D-AA189E6428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C4987B0-06BA-BB84-888A-85251CF40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(8/9)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3505882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12117" y="5048250"/>
            <a:ext cx="8198680" cy="381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2012117" y="3486150"/>
            <a:ext cx="8198680" cy="381000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964219"/>
              </p:ext>
            </p:extLst>
          </p:nvPr>
        </p:nvGraphicFramePr>
        <p:xfrm>
          <a:off x="1747157" y="2313164"/>
          <a:ext cx="8463640" cy="3504474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12897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248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 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gridSpan="7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Semana do relatório</a:t>
                      </a:r>
                      <a:endParaRPr lang="en-US" sz="20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Unidades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B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D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E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93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1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G</a:t>
                      </a:r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ea typeface="Arial" charset="0"/>
                        <a:cs typeface="Arial" charset="0"/>
                      </a:endParaRP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Arial" charset="0"/>
                          <a:cs typeface="Arial" charset="0"/>
                        </a:rPr>
                        <a:t>A</a:t>
                      </a:r>
                    </a:p>
                  </a:txBody>
                  <a:tcPr marL="16626" marR="16626" marT="1662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A8D2E92F-BF3E-D3C4-8F8A-4E7FC26344B9}"/>
              </a:ext>
            </a:extLst>
          </p:cNvPr>
          <p:cNvSpPr/>
          <p:nvPr/>
        </p:nvSpPr>
        <p:spPr>
          <a:xfrm>
            <a:off x="1747157" y="3484105"/>
            <a:ext cx="8463640" cy="380999"/>
          </a:xfrm>
          <a:prstGeom prst="roundRect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42528D38-F2DA-6367-2734-8613184BA507}"/>
              </a:ext>
            </a:extLst>
          </p:cNvPr>
          <p:cNvSpPr/>
          <p:nvPr/>
        </p:nvSpPr>
        <p:spPr>
          <a:xfrm>
            <a:off x="1747157" y="5048250"/>
            <a:ext cx="8463640" cy="380999"/>
          </a:xfrm>
          <a:prstGeom prst="roundRect">
            <a:avLst/>
          </a:prstGeom>
          <a:noFill/>
          <a:ln w="76200">
            <a:solidFill>
              <a:srgbClr val="00953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4B45F4-C5D7-4C46-7D60-826A029D85DE}"/>
              </a:ext>
            </a:extLst>
          </p:cNvPr>
          <p:cNvSpPr txBox="1"/>
          <p:nvPr/>
        </p:nvSpPr>
        <p:spPr>
          <a:xfrm>
            <a:off x="1937962" y="1482167"/>
            <a:ext cx="819868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b"/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Pontualidade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dos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relatórios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de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vigilância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recebidos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pelo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estabelecimento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, </a:t>
            </a:r>
            <a:r>
              <a:rPr lang="en-US" sz="2400" b="1" u="none" strike="noStrike" dirty="0" err="1">
                <a:solidFill>
                  <a:schemeClr val="tx1"/>
                </a:solidFill>
                <a:effectLst/>
                <a:latin typeface="+mn-lt"/>
              </a:rPr>
              <a:t>semanas</a:t>
            </a:r>
            <a:r>
              <a:rPr lang="en-US" sz="2400" b="1" u="none" strike="noStrike" dirty="0">
                <a:solidFill>
                  <a:schemeClr val="tx1"/>
                </a:solidFill>
                <a:effectLst/>
                <a:latin typeface="+mn-lt"/>
              </a:rPr>
              <a:t> 1-7</a:t>
            </a:r>
            <a:endParaRPr lang="en-US" sz="2400" b="1" i="0" u="none" strike="noStrike" dirty="0">
              <a:solidFill>
                <a:schemeClr val="tx1"/>
              </a:solidFill>
              <a:effectLst/>
              <a:latin typeface="+mn-lt"/>
              <a:ea typeface="Arial" charset="0"/>
              <a:cs typeface="Arial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5E6CD3-F6BF-FB82-889C-8441659B5563}"/>
              </a:ext>
            </a:extLst>
          </p:cNvPr>
          <p:cNvSpPr txBox="1"/>
          <p:nvPr/>
        </p:nvSpPr>
        <p:spPr>
          <a:xfrm>
            <a:off x="2012117" y="6194544"/>
            <a:ext cx="67294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=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Oportuno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=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Atrasado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NE =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8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enviado</a:t>
            </a:r>
            <a:endParaRPr lang="en-US" dirty="0"/>
          </a:p>
        </p:txBody>
      </p:sp>
      <p:pic>
        <p:nvPicPr>
          <p:cNvPr id="11" name="Picture 7" descr="Activity Icon">
            <a:extLst>
              <a:ext uri="{FF2B5EF4-FFF2-40B4-BE49-F238E27FC236}">
                <a16:creationId xmlns:a16="http://schemas.microsoft.com/office/drawing/2014/main" id="{700C0212-4A54-2144-632C-4BAB0663B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1415F54-8579-2F85-D7A2-FA514597FA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9752215" cy="1257300"/>
          </a:xfrm>
        </p:spPr>
        <p:txBody>
          <a:bodyPr/>
          <a:lstStyle/>
          <a:p>
            <a:r>
              <a:rPr lang="en-US" dirty="0" err="1"/>
              <a:t>Exercício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grupo</a:t>
            </a:r>
            <a:r>
              <a:rPr lang="en-US" dirty="0"/>
              <a:t>: </a:t>
            </a:r>
            <a:r>
              <a:rPr lang="en-US" dirty="0" err="1"/>
              <a:t>Diarreia</a:t>
            </a:r>
            <a:r>
              <a:rPr lang="en-US" dirty="0"/>
              <a:t> grave no Distrito X</a:t>
            </a:r>
            <a:r>
              <a:rPr lang="en-US" altLang="en-US" dirty="0"/>
              <a:t> (9/9)</a:t>
            </a:r>
            <a:br>
              <a:rPr lang="en-US" dirty="0"/>
            </a:b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660276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95D141-A4CF-2124-E3D6-6210E68B93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Sistemas de </a:t>
            </a:r>
            <a:r>
              <a:rPr lang="en-US" dirty="0" err="1"/>
              <a:t>vigilância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719D3A5E-5580-AD7B-3141-4164475804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3534616"/>
              </p:ext>
            </p:extLst>
          </p:nvPr>
        </p:nvGraphicFramePr>
        <p:xfrm>
          <a:off x="6150429" y="1625922"/>
          <a:ext cx="5927611" cy="40926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27611">
                  <a:extLst>
                    <a:ext uri="{9D8B030D-6E8A-4147-A177-3AD203B41FA5}">
                      <a16:colId xmlns:a16="http://schemas.microsoft.com/office/drawing/2014/main" val="2856297230"/>
                    </a:ext>
                  </a:extLst>
                </a:gridCol>
              </a:tblGrid>
              <a:tr h="36796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err="1">
                          <a:solidFill>
                            <a:schemeClr val="tx1"/>
                          </a:solidFill>
                        </a:rPr>
                        <a:t>Análise</a:t>
                      </a:r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 de dados (</a:t>
                      </a:r>
                      <a:r>
                        <a:rPr lang="en-US" sz="2000" err="1">
                          <a:solidFill>
                            <a:schemeClr val="tx1"/>
                          </a:solidFill>
                        </a:rPr>
                        <a:t>analisar</a:t>
                      </a:r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 e </a:t>
                      </a:r>
                      <a:r>
                        <a:rPr lang="en-US" sz="2000" err="1">
                          <a:solidFill>
                            <a:schemeClr val="tx1"/>
                          </a:solidFill>
                        </a:rPr>
                        <a:t>interpretar</a:t>
                      </a:r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182950"/>
                  </a:ext>
                </a:extLst>
              </a:tr>
              <a:tr h="452882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Realizado separadamente em cada sector</a:t>
                      </a:r>
                    </a:p>
                  </a:txBody>
                  <a:tcPr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2105912"/>
                  </a:ext>
                </a:extLst>
              </a:tr>
              <a:tr h="735934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Realizados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separadamente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e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depois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comparados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por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um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único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setor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7871521"/>
                  </a:ext>
                </a:extLst>
              </a:tr>
              <a:tr h="78635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Empreendida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conjuntamente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por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um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único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setor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para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todos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os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componentes</a:t>
                      </a:r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806646"/>
                  </a:ext>
                </a:extLst>
              </a:tr>
              <a:tr h="831301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chemeClr val="tx1"/>
                          </a:solidFill>
                        </a:rPr>
                        <a:t>Realizadas separadamente e depois comparadas por um grupo de trabalho multi-setorial </a:t>
                      </a:r>
                    </a:p>
                  </a:txBody>
                  <a:tcPr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5280052"/>
                  </a:ext>
                </a:extLst>
              </a:tr>
              <a:tr h="75805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Realizado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conjuntamente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por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um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grupo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de 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trabalho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multi-</a:t>
                      </a:r>
                      <a:r>
                        <a:rPr lang="en-US" sz="2000" dirty="0" err="1">
                          <a:solidFill>
                            <a:schemeClr val="tx1"/>
                          </a:solidFill>
                        </a:rPr>
                        <a:t>setorial</a:t>
                      </a: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 marT="91440" marB="9144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149442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AEDF094D-4438-5CFD-B40B-641B22B2CB4E}"/>
              </a:ext>
            </a:extLst>
          </p:cNvPr>
          <p:cNvSpPr txBox="1"/>
          <p:nvPr/>
        </p:nvSpPr>
        <p:spPr>
          <a:xfrm rot="16200000">
            <a:off x="4349335" y="3435923"/>
            <a:ext cx="27711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Possíveis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graus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2400" b="1" dirty="0" err="1">
                <a:latin typeface="Arial" panose="020B0604020202020204" pitchFamily="34" charset="0"/>
                <a:cs typeface="Arial" panose="020B0604020202020204" pitchFamily="34" charset="0"/>
              </a:rPr>
              <a:t>colaboração</a:t>
            </a:r>
            <a:endParaRPr lang="en-US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7CA1F85C-6518-40D0-C819-EE56527CDDA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88114646"/>
              </p:ext>
            </p:extLst>
          </p:nvPr>
        </p:nvGraphicFramePr>
        <p:xfrm>
          <a:off x="216057" y="2278915"/>
          <a:ext cx="5036571" cy="29633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6550C613-776C-4C7D-0CB7-4522967EDB5F}"/>
              </a:ext>
            </a:extLst>
          </p:cNvPr>
          <p:cNvSpPr/>
          <p:nvPr/>
        </p:nvSpPr>
        <p:spPr>
          <a:xfrm>
            <a:off x="2226365" y="4686847"/>
            <a:ext cx="1258957" cy="550170"/>
          </a:xfrm>
          <a:prstGeom prst="roundRect">
            <a:avLst/>
          </a:prstGeom>
          <a:noFill/>
          <a:ln w="76200">
            <a:solidFill>
              <a:srgbClr val="F794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9496AC-55CC-45C5-A91A-194FAD9CD452}"/>
              </a:ext>
            </a:extLst>
          </p:cNvPr>
          <p:cNvSpPr txBox="1"/>
          <p:nvPr/>
        </p:nvSpPr>
        <p:spPr>
          <a:xfrm>
            <a:off x="871128" y="6200150"/>
            <a:ext cx="876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/>
              <a:t>Adaptado</a:t>
            </a:r>
            <a:r>
              <a:rPr lang="en-US" sz="1400" dirty="0"/>
              <a:t> de </a:t>
            </a:r>
            <a:r>
              <a:rPr lang="en-US" sz="1400" dirty="0" err="1"/>
              <a:t>Bordier</a:t>
            </a:r>
            <a:r>
              <a:rPr lang="en-US" sz="1400" dirty="0"/>
              <a:t> M, et al. </a:t>
            </a:r>
            <a:r>
              <a:rPr lang="en-US" sz="1400" dirty="0" err="1"/>
              <a:t>agosto</a:t>
            </a:r>
            <a:r>
              <a:rPr lang="en-US" sz="1400" dirty="0"/>
              <a:t> de 2020. </a:t>
            </a:r>
            <a:r>
              <a:rPr lang="en-US" sz="1400" dirty="0" err="1"/>
              <a:t>Caraterísticas</a:t>
            </a:r>
            <a:r>
              <a:rPr lang="en-US" sz="1400" dirty="0"/>
              <a:t> dos </a:t>
            </a:r>
            <a:r>
              <a:rPr lang="en-US" sz="1400" dirty="0" err="1"/>
              <a:t>sistemas</a:t>
            </a:r>
            <a:r>
              <a:rPr lang="en-US" sz="1400" dirty="0"/>
              <a:t> de </a:t>
            </a:r>
            <a:r>
              <a:rPr lang="en-US" sz="1400" dirty="0" err="1"/>
              <a:t>vigilância</a:t>
            </a:r>
            <a:r>
              <a:rPr lang="en-US" sz="1400" dirty="0"/>
              <a:t> One Health: </a:t>
            </a:r>
            <a:r>
              <a:rPr lang="en-US" sz="1400" dirty="0" err="1"/>
              <a:t>uma</a:t>
            </a:r>
            <a:r>
              <a:rPr lang="en-US" sz="1400" dirty="0"/>
              <a:t> </a:t>
            </a:r>
            <a:r>
              <a:rPr lang="en-US" sz="1400" dirty="0" err="1"/>
              <a:t>revisão</a:t>
            </a:r>
            <a:r>
              <a:rPr lang="en-US" sz="1400" dirty="0"/>
              <a:t> </a:t>
            </a:r>
            <a:r>
              <a:rPr lang="en-US" sz="1400" dirty="0" err="1"/>
              <a:t>sistemática</a:t>
            </a:r>
            <a:r>
              <a:rPr lang="en-US" sz="1400" dirty="0"/>
              <a:t> da </a:t>
            </a:r>
            <a:r>
              <a:rPr lang="en-US" sz="1400" dirty="0" err="1"/>
              <a:t>literatura</a:t>
            </a:r>
            <a:r>
              <a:rPr lang="en-US" sz="1400" dirty="0"/>
              <a:t>. </a:t>
            </a:r>
            <a:r>
              <a:rPr lang="en-US" sz="1400" dirty="0">
                <a:hlinkClick r:id="rId8"/>
              </a:rPr>
              <a:t>https://doi.</a:t>
            </a:r>
            <a:r>
              <a:rPr lang="en-US" sz="1400" dirty="0"/>
              <a:t>org/10.1016/j.prevetmed.2018.10.005 </a:t>
            </a:r>
          </a:p>
        </p:txBody>
      </p:sp>
    </p:spTree>
    <p:extLst>
      <p:ext uri="{BB962C8B-B14F-4D97-AF65-F5344CB8AC3E}">
        <p14:creationId xmlns:p14="http://schemas.microsoft.com/office/powerpoint/2010/main" val="136135787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A2284-C208-3E2D-DE83-4A371E389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</a:t>
            </a:r>
            <a:r>
              <a:rPr lang="en-US" dirty="0" err="1"/>
              <a:t>Tabelas</a:t>
            </a:r>
            <a:endParaRPr lang="en-US" dirty="0"/>
          </a:p>
        </p:txBody>
      </p: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D273861E-3567-45E1-9940-45953F3AF25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b="1" dirty="0" err="1"/>
              <a:t>Tabela</a:t>
            </a:r>
            <a:r>
              <a:rPr lang="en-US" sz="2400" b="1" dirty="0"/>
              <a:t> 1: </a:t>
            </a:r>
            <a:r>
              <a:rPr lang="en-US" sz="2400" b="1" dirty="0" err="1"/>
              <a:t>Prevalência</a:t>
            </a:r>
            <a:r>
              <a:rPr lang="en-US" sz="2400" b="1" dirty="0"/>
              <a:t> de </a:t>
            </a:r>
            <a:r>
              <a:rPr lang="en-US" sz="2400" b="1" dirty="0" err="1"/>
              <a:t>organismos</a:t>
            </a:r>
            <a:r>
              <a:rPr lang="en-US" sz="2400" b="1" dirty="0"/>
              <a:t> </a:t>
            </a:r>
            <a:r>
              <a:rPr lang="en-US" sz="2400" b="1" dirty="0" err="1"/>
              <a:t>resistentes</a:t>
            </a:r>
            <a:r>
              <a:rPr lang="en-US" sz="2400" b="1" dirty="0"/>
              <a:t> a </a:t>
            </a:r>
            <a:r>
              <a:rPr lang="en-US" sz="2400" b="1" dirty="0" err="1"/>
              <a:t>antimicrobianos</a:t>
            </a:r>
            <a:r>
              <a:rPr lang="en-US" sz="2400" b="1" dirty="0"/>
              <a:t> (AMR) </a:t>
            </a:r>
            <a:r>
              <a:rPr lang="en-US" sz="2400" b="1" dirty="0" err="1"/>
              <a:t>em</a:t>
            </a:r>
            <a:r>
              <a:rPr lang="en-US" sz="2400" b="1" dirty="0"/>
              <a:t> </a:t>
            </a:r>
            <a:r>
              <a:rPr lang="en-US" sz="2400" b="1" dirty="0" err="1"/>
              <a:t>amostras</a:t>
            </a:r>
            <a:r>
              <a:rPr lang="en-US" sz="2400" b="1" dirty="0"/>
              <a:t> de </a:t>
            </a:r>
            <a:r>
              <a:rPr lang="en-US" sz="2400" b="1" dirty="0" err="1"/>
              <a:t>água</a:t>
            </a:r>
            <a:r>
              <a:rPr lang="en-US" sz="2400" b="1" dirty="0"/>
              <a:t> de casa rural, </a:t>
            </a:r>
            <a:r>
              <a:rPr lang="en-US" sz="2400" b="1" dirty="0" err="1"/>
              <a:t>explorações</a:t>
            </a:r>
            <a:r>
              <a:rPr lang="en-US" sz="2400" b="1" dirty="0"/>
              <a:t> </a:t>
            </a:r>
            <a:r>
              <a:rPr lang="en-US" sz="2400" b="1" dirty="0" err="1"/>
              <a:t>avícolas</a:t>
            </a:r>
            <a:r>
              <a:rPr lang="en-US" sz="2400" b="1" dirty="0"/>
              <a:t> e mercados </a:t>
            </a:r>
            <a:r>
              <a:rPr lang="en-US" sz="2400" b="1" dirty="0" err="1"/>
              <a:t>alimentares</a:t>
            </a:r>
            <a:r>
              <a:rPr lang="en-US" sz="2400" b="1" dirty="0"/>
              <a:t> </a:t>
            </a:r>
            <a:r>
              <a:rPr lang="en-US" sz="2400" b="1" dirty="0" err="1"/>
              <a:t>urbanos</a:t>
            </a:r>
            <a:endParaRPr lang="en-US" sz="2400" b="1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E7F3C4E5-941E-4F65-BC48-E9EF02A625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53102"/>
              </p:ext>
            </p:extLst>
          </p:nvPr>
        </p:nvGraphicFramePr>
        <p:xfrm>
          <a:off x="496035" y="2708551"/>
          <a:ext cx="11199931" cy="3121506"/>
        </p:xfrm>
        <a:graphic>
          <a:graphicData uri="http://schemas.openxmlformats.org/drawingml/2006/table">
            <a:tbl>
              <a:tblPr/>
              <a:tblGrid>
                <a:gridCol w="2557408">
                  <a:extLst>
                    <a:ext uri="{9D8B030D-6E8A-4147-A177-3AD203B41FA5}">
                      <a16:colId xmlns:a16="http://schemas.microsoft.com/office/drawing/2014/main" val="3820977869"/>
                    </a:ext>
                  </a:extLst>
                </a:gridCol>
                <a:gridCol w="2702192">
                  <a:extLst>
                    <a:ext uri="{9D8B030D-6E8A-4147-A177-3AD203B41FA5}">
                      <a16:colId xmlns:a16="http://schemas.microsoft.com/office/drawing/2014/main" val="3404596713"/>
                    </a:ext>
                  </a:extLst>
                </a:gridCol>
                <a:gridCol w="1944664">
                  <a:extLst>
                    <a:ext uri="{9D8B030D-6E8A-4147-A177-3AD203B41FA5}">
                      <a16:colId xmlns:a16="http://schemas.microsoft.com/office/drawing/2014/main" val="3569410310"/>
                    </a:ext>
                  </a:extLst>
                </a:gridCol>
                <a:gridCol w="1826294">
                  <a:extLst>
                    <a:ext uri="{9D8B030D-6E8A-4147-A177-3AD203B41FA5}">
                      <a16:colId xmlns:a16="http://schemas.microsoft.com/office/drawing/2014/main" val="1110696005"/>
                    </a:ext>
                  </a:extLst>
                </a:gridCol>
                <a:gridCol w="2169373">
                  <a:extLst>
                    <a:ext uri="{9D8B030D-6E8A-4147-A177-3AD203B41FA5}">
                      <a16:colId xmlns:a16="http://schemas.microsoft.com/office/drawing/2014/main" val="4155841120"/>
                    </a:ext>
                  </a:extLst>
                </a:gridCol>
              </a:tblGrid>
              <a:tr h="507862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Localizações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Organismo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resistente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aos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medicamentos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Água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de </a:t>
                      </a:r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beber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Água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residual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Água</a:t>
                      </a:r>
                      <a:r>
                        <a:rPr lang="en-US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da </a:t>
                      </a:r>
                      <a:r>
                        <a:rPr lang="en-US" sz="2000" b="1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lagoa</a:t>
                      </a:r>
                      <a:endParaRPr lang="en-US" sz="20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5164489"/>
                  </a:ext>
                </a:extLst>
              </a:tr>
              <a:tr h="337916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 (%)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51644"/>
                  </a:ext>
                </a:extLst>
              </a:tr>
              <a:tr h="7585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Casa rural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Escherichia coli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 (8)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24 (60)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 (14)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6862988"/>
                  </a:ext>
                </a:extLst>
              </a:tr>
              <a:tr h="7585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Explorações avícolas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Escherichia coli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 (10)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36 (90)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 (68)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9135652"/>
                  </a:ext>
                </a:extLst>
              </a:tr>
              <a:tr h="758576"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Mercados </a:t>
                      </a:r>
                      <a:r>
                        <a:rPr lang="en-US" sz="2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alimentares</a:t>
                      </a:r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urbanos</a:t>
                      </a:r>
                      <a:endParaRPr lang="en-US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1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Escherichia coli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 (0)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 (83)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N/A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47101976"/>
                  </a:ext>
                </a:extLst>
              </a:tr>
            </a:tbl>
          </a:graphicData>
        </a:graphic>
      </p:graphicFrame>
      <p:pic>
        <p:nvPicPr>
          <p:cNvPr id="4" name="Picture 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462BD075-9222-D18F-F9EC-C37E5CC45D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20DB6FF-7F28-2866-3F9F-BF37AB714EDB}"/>
              </a:ext>
            </a:extLst>
          </p:cNvPr>
          <p:cNvSpPr txBox="1"/>
          <p:nvPr/>
        </p:nvSpPr>
        <p:spPr>
          <a:xfrm>
            <a:off x="471484" y="6211669"/>
            <a:ext cx="9629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 algn="just">
              <a:buNone/>
            </a:pPr>
            <a:r>
              <a:rPr lang="en-US" sz="1200" dirty="0" err="1"/>
              <a:t>Adaptado</a:t>
            </a:r>
            <a:r>
              <a:rPr lang="en-US" sz="1200" dirty="0"/>
              <a:t> de </a:t>
            </a:r>
            <a:r>
              <a:rPr lang="en-US" sz="1200" dirty="0" err="1"/>
              <a:t>Asaduzzaman</a:t>
            </a:r>
            <a:r>
              <a:rPr lang="en-US" sz="1200" dirty="0"/>
              <a:t> M, et al. 2022. Spatiotemporal distribution of antimicrobial resistant organisms in different water environments </a:t>
            </a:r>
            <a:r>
              <a:rPr lang="en-US" sz="1200" dirty="0" err="1"/>
              <a:t>inurban</a:t>
            </a:r>
            <a:r>
              <a:rPr lang="en-US" sz="1200" dirty="0"/>
              <a:t> and rural settings of Bangladesh. </a:t>
            </a:r>
            <a:r>
              <a:rPr lang="en-US" sz="1200" i="1" dirty="0"/>
              <a:t>Science of the Total Environment. </a:t>
            </a:r>
            <a:r>
              <a:rPr lang="en-US" sz="1200" dirty="0">
                <a:hlinkClick r:id="rId4"/>
              </a:rPr>
              <a:t>https://doi.org/10.1016/j.scitotenv.2022.154890</a:t>
            </a:r>
            <a:endParaRPr lang="en-US" sz="1200" dirty="0"/>
          </a:p>
          <a:p>
            <a:pPr algn="just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634702087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E2AEB0-579F-185B-9FC7-7A9BD444A7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</a:t>
            </a:r>
            <a:r>
              <a:rPr lang="en-US" dirty="0" err="1"/>
              <a:t>gráficos</a:t>
            </a:r>
            <a:r>
              <a:rPr lang="en-US" dirty="0"/>
              <a:t> (1/3) 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EC20CC3-619C-4BB9-A649-AE9A8D01EB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5498415"/>
              </p:ext>
            </p:extLst>
          </p:nvPr>
        </p:nvGraphicFramePr>
        <p:xfrm>
          <a:off x="2479597" y="2301934"/>
          <a:ext cx="7232805" cy="4098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4" name="Picture 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098AE2E1-149E-9FD1-B086-5B577A713C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3078E13-C9D4-5A79-FF98-2BE2CF6C0C00}"/>
              </a:ext>
            </a:extLst>
          </p:cNvPr>
          <p:cNvSpPr txBox="1"/>
          <p:nvPr/>
        </p:nvSpPr>
        <p:spPr>
          <a:xfrm>
            <a:off x="1330995" y="6400800"/>
            <a:ext cx="8229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/>
              <a:t>Curso</a:t>
            </a:r>
            <a:r>
              <a:rPr lang="en-US" sz="1400" dirty="0"/>
              <a:t> de </a:t>
            </a:r>
            <a:r>
              <a:rPr lang="en-US" sz="1400" dirty="0" err="1"/>
              <a:t>Investigação</a:t>
            </a:r>
            <a:r>
              <a:rPr lang="en-US" sz="1400" dirty="0"/>
              <a:t> de </a:t>
            </a:r>
            <a:r>
              <a:rPr lang="en-US" sz="1400" dirty="0" err="1"/>
              <a:t>Surtos</a:t>
            </a:r>
            <a:r>
              <a:rPr lang="en-US" sz="1400" dirty="0"/>
              <a:t> </a:t>
            </a:r>
            <a:r>
              <a:rPr lang="en-US" sz="1400" dirty="0" err="1"/>
              <a:t>Toxicológicos</a:t>
            </a:r>
            <a:r>
              <a:rPr lang="en-US" sz="1400" dirty="0"/>
              <a:t> do CDC: </a:t>
            </a:r>
            <a:r>
              <a:rPr lang="en-US" sz="140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Estudo</a:t>
            </a:r>
            <a:r>
              <a:rPr lang="en-US" sz="140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 Caso Internacional (cdc.gov)</a:t>
            </a:r>
            <a:endParaRPr lang="en-US" sz="1400" dirty="0">
              <a:solidFill>
                <a:schemeClr val="accent1"/>
              </a:solidFill>
            </a:endParaRPr>
          </a:p>
        </p:txBody>
      </p:sp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9F076A1E-1471-06EE-26E3-44F19168B58C}"/>
              </a:ext>
            </a:extLst>
          </p:cNvPr>
          <p:cNvSpPr txBox="1">
            <a:spLocks/>
          </p:cNvSpPr>
          <p:nvPr/>
        </p:nvSpPr>
        <p:spPr>
          <a:xfrm>
            <a:off x="2118849" y="1680763"/>
            <a:ext cx="8471566" cy="8869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 err="1"/>
              <a:t>Figura</a:t>
            </a:r>
            <a:r>
              <a:rPr lang="en-US" sz="2000" b="1" dirty="0"/>
              <a:t> 1: Curva </a:t>
            </a:r>
            <a:r>
              <a:rPr lang="en-US" sz="2000" b="1" dirty="0" err="1"/>
              <a:t>epidêmica</a:t>
            </a:r>
            <a:r>
              <a:rPr lang="en-US" sz="2000" b="1" dirty="0"/>
              <a:t> de </a:t>
            </a:r>
            <a:r>
              <a:rPr lang="en-US" sz="2000" b="1" dirty="0" err="1"/>
              <a:t>intoxicações</a:t>
            </a:r>
            <a:r>
              <a:rPr lang="en-US" sz="2000" b="1" dirty="0"/>
              <a:t> </a:t>
            </a:r>
            <a:r>
              <a:rPr lang="en-US" sz="2000" b="1" dirty="0" err="1"/>
              <a:t>agudas</a:t>
            </a:r>
            <a:r>
              <a:rPr lang="en-US" sz="2000" b="1" dirty="0"/>
              <a:t> </a:t>
            </a:r>
            <a:r>
              <a:rPr lang="en-US" sz="2000" b="1" dirty="0" err="1"/>
              <a:t>por</a:t>
            </a:r>
            <a:r>
              <a:rPr lang="en-US" sz="2000" b="1" dirty="0"/>
              <a:t> </a:t>
            </a:r>
            <a:r>
              <a:rPr lang="en-US" sz="2000" b="1" dirty="0" err="1"/>
              <a:t>pesticidas</a:t>
            </a:r>
            <a:r>
              <a:rPr lang="en-US" sz="2000" b="1" dirty="0"/>
              <a:t>, Bangladesh rural, 2009</a:t>
            </a:r>
          </a:p>
        </p:txBody>
      </p:sp>
    </p:spTree>
    <p:extLst>
      <p:ext uri="{BB962C8B-B14F-4D97-AF65-F5344CB8AC3E}">
        <p14:creationId xmlns:p14="http://schemas.microsoft.com/office/powerpoint/2010/main" val="11195342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5F40CE-3DE0-BD36-651F-B077057DD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</a:t>
            </a:r>
            <a:r>
              <a:rPr lang="en-US" dirty="0" err="1"/>
              <a:t>gráficos</a:t>
            </a:r>
            <a:r>
              <a:rPr lang="en-US" dirty="0"/>
              <a:t> (2/3)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FEC20CC3-619C-4BB9-A649-AE9A8D01EBB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0876254"/>
              </p:ext>
            </p:extLst>
          </p:nvPr>
        </p:nvGraphicFramePr>
        <p:xfrm>
          <a:off x="1780648" y="2339163"/>
          <a:ext cx="8278055" cy="40616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Text Placeholder 1">
            <a:extLst>
              <a:ext uri="{FF2B5EF4-FFF2-40B4-BE49-F238E27FC236}">
                <a16:creationId xmlns:a16="http://schemas.microsoft.com/office/drawing/2014/main" id="{7AEDA926-8B3E-1F65-E0A3-34D2011C97FA}"/>
              </a:ext>
            </a:extLst>
          </p:cNvPr>
          <p:cNvSpPr txBox="1">
            <a:spLocks/>
          </p:cNvSpPr>
          <p:nvPr/>
        </p:nvSpPr>
        <p:spPr>
          <a:xfrm>
            <a:off x="1780648" y="1656663"/>
            <a:ext cx="8490023" cy="88698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n-US" sz="2000" b="1" dirty="0" err="1"/>
              <a:t>Figura</a:t>
            </a:r>
            <a:r>
              <a:rPr lang="en-US" sz="2000" b="1" dirty="0"/>
              <a:t> 2: Curva </a:t>
            </a:r>
            <a:r>
              <a:rPr lang="en-US" sz="2000" b="1" dirty="0" err="1"/>
              <a:t>epidémica</a:t>
            </a:r>
            <a:r>
              <a:rPr lang="en-US" sz="2000" b="1" dirty="0"/>
              <a:t> de </a:t>
            </a:r>
            <a:r>
              <a:rPr lang="en-US" sz="2000" b="1" dirty="0" err="1"/>
              <a:t>intoxicações</a:t>
            </a:r>
            <a:r>
              <a:rPr lang="en-US" sz="2000" b="1" dirty="0"/>
              <a:t> </a:t>
            </a:r>
            <a:r>
              <a:rPr lang="en-US" sz="2000" b="1" dirty="0" err="1"/>
              <a:t>agudas</a:t>
            </a:r>
            <a:r>
              <a:rPr lang="en-US" sz="2000" b="1" dirty="0"/>
              <a:t> </a:t>
            </a:r>
            <a:r>
              <a:rPr lang="en-US" sz="2000" b="1" dirty="0" err="1"/>
              <a:t>por</a:t>
            </a:r>
            <a:r>
              <a:rPr lang="en-US" sz="2000" b="1" dirty="0"/>
              <a:t> </a:t>
            </a:r>
            <a:r>
              <a:rPr lang="en-US" sz="2000" b="1" dirty="0" err="1"/>
              <a:t>pesticidas</a:t>
            </a:r>
            <a:r>
              <a:rPr lang="en-US" sz="2000" b="1" dirty="0"/>
              <a:t>, Bangladesh rural, 2009</a:t>
            </a:r>
          </a:p>
        </p:txBody>
      </p:sp>
      <p:pic>
        <p:nvPicPr>
          <p:cNvPr id="3" name="Picture 2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FC54A39A-711D-C790-27C2-AB8F5DC93F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5EA2FFDD-04EA-B939-0020-2D96B455BF9E}"/>
              </a:ext>
            </a:extLst>
          </p:cNvPr>
          <p:cNvSpPr txBox="1">
            <a:spLocks/>
          </p:cNvSpPr>
          <p:nvPr/>
        </p:nvSpPr>
        <p:spPr>
          <a:xfrm>
            <a:off x="2934769" y="6414052"/>
            <a:ext cx="6667017" cy="26272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200" dirty="0" err="1"/>
              <a:t>Curso</a:t>
            </a:r>
            <a:r>
              <a:rPr lang="en-US" sz="1200" dirty="0"/>
              <a:t> de </a:t>
            </a:r>
            <a:r>
              <a:rPr lang="en-US" sz="1200" dirty="0" err="1"/>
              <a:t>Investigação</a:t>
            </a:r>
            <a:r>
              <a:rPr lang="en-US" sz="1200" dirty="0"/>
              <a:t> de </a:t>
            </a:r>
            <a:r>
              <a:rPr lang="en-US" sz="1200" dirty="0" err="1"/>
              <a:t>Surtos</a:t>
            </a:r>
            <a:r>
              <a:rPr lang="en-US" sz="1200" dirty="0"/>
              <a:t> </a:t>
            </a:r>
            <a:r>
              <a:rPr lang="en-US" sz="1200" dirty="0" err="1"/>
              <a:t>Toxicológicos</a:t>
            </a:r>
            <a:r>
              <a:rPr lang="en-US" sz="1200" dirty="0"/>
              <a:t> do CDC: </a:t>
            </a:r>
            <a:r>
              <a:rPr lang="en-US" sz="1200" dirty="0" err="1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Estudo</a:t>
            </a:r>
            <a:r>
              <a:rPr lang="en-US" sz="1200" dirty="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de Caso Internacional (cdc.gov)</a:t>
            </a:r>
            <a:endParaRPr lang="en-US" sz="1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8549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de </a:t>
            </a:r>
            <a:r>
              <a:rPr lang="en-US" dirty="0" err="1"/>
              <a:t>vigilância</a:t>
            </a:r>
            <a:r>
              <a:rPr lang="en-US" dirty="0"/>
              <a:t> (1/2)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dirty="0" err="1"/>
              <a:t>Explicar</a:t>
            </a:r>
            <a:r>
              <a:rPr lang="en-US" dirty="0"/>
              <a:t> </a:t>
            </a:r>
            <a:r>
              <a:rPr lang="en-US" dirty="0" err="1"/>
              <a:t>medidas</a:t>
            </a:r>
            <a:r>
              <a:rPr lang="en-US" dirty="0"/>
              <a:t> e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epidemiológicos</a:t>
            </a:r>
            <a:r>
              <a:rPr lang="en-US" dirty="0"/>
              <a:t> e </a:t>
            </a:r>
            <a:r>
              <a:rPr lang="en-US" dirty="0" err="1"/>
              <a:t>estatísticos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linguagem</a:t>
            </a:r>
            <a:r>
              <a:rPr lang="en-US" dirty="0"/>
              <a:t> simples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/>
              <a:t>Comparar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 </a:t>
            </a:r>
            <a:r>
              <a:rPr lang="en-US" dirty="0" err="1"/>
              <a:t>observados</a:t>
            </a:r>
            <a:r>
              <a:rPr lang="en-US" dirty="0"/>
              <a:t> com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limites</a:t>
            </a:r>
            <a:r>
              <a:rPr lang="en-US" dirty="0"/>
              <a:t> </a:t>
            </a:r>
            <a:r>
              <a:rPr lang="en-US" dirty="0" err="1"/>
              <a:t>estabelecidos</a:t>
            </a:r>
            <a:endParaRPr lang="en-US" dirty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/>
              <a:t>Comparar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 </a:t>
            </a:r>
            <a:r>
              <a:rPr lang="en-US" dirty="0" err="1"/>
              <a:t>observados</a:t>
            </a:r>
            <a:r>
              <a:rPr lang="en-US" dirty="0"/>
              <a:t> com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valores</a:t>
            </a:r>
            <a:r>
              <a:rPr lang="en-US" dirty="0"/>
              <a:t> </a:t>
            </a:r>
            <a:r>
              <a:rPr lang="en-US" dirty="0" err="1"/>
              <a:t>esperados</a:t>
            </a:r>
            <a:endParaRPr lang="en-US" dirty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/>
              <a:t>Considerar</a:t>
            </a:r>
            <a:r>
              <a:rPr lang="en-US" dirty="0"/>
              <a:t> a </a:t>
            </a:r>
            <a:r>
              <a:rPr lang="en-US" dirty="0" err="1"/>
              <a:t>qualidade</a:t>
            </a:r>
            <a:r>
              <a:rPr lang="en-US" dirty="0"/>
              <a:t> dos dados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/>
              <a:t>Analisar</a:t>
            </a:r>
            <a:r>
              <a:rPr lang="en-US" dirty="0"/>
              <a:t> as </a:t>
            </a:r>
            <a:r>
              <a:rPr lang="en-US" dirty="0" err="1"/>
              <a:t>possíveis</a:t>
            </a:r>
            <a:r>
              <a:rPr lang="en-US" dirty="0"/>
              <a:t> </a:t>
            </a:r>
            <a:r>
              <a:rPr lang="en-US" dirty="0" err="1"/>
              <a:t>explicações</a:t>
            </a:r>
            <a:r>
              <a:rPr lang="en-US" dirty="0"/>
              <a:t> para um </a:t>
            </a:r>
            <a:r>
              <a:rPr lang="en-US" dirty="0" err="1"/>
              <a:t>aparente</a:t>
            </a:r>
            <a:r>
              <a:rPr lang="en-US" dirty="0"/>
              <a:t> </a:t>
            </a:r>
            <a:r>
              <a:rPr lang="en-US" dirty="0" err="1"/>
              <a:t>aumento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casos</a:t>
            </a:r>
            <a:endParaRPr lang="en-US" dirty="0"/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/>
              <a:t>Fazer </a:t>
            </a:r>
            <a:r>
              <a:rPr lang="en-US" dirty="0" err="1"/>
              <a:t>inferências</a:t>
            </a:r>
            <a:r>
              <a:rPr lang="en-US" dirty="0"/>
              <a:t> </a:t>
            </a:r>
            <a:r>
              <a:rPr lang="en-US" dirty="0" err="1"/>
              <a:t>sobre</a:t>
            </a:r>
            <a:r>
              <a:rPr lang="en-US" dirty="0"/>
              <a:t> a </a:t>
            </a:r>
            <a:r>
              <a:rPr lang="en-US" dirty="0" err="1"/>
              <a:t>ocorrência</a:t>
            </a:r>
            <a:r>
              <a:rPr lang="en-US" dirty="0"/>
              <a:t> de </a:t>
            </a:r>
            <a:r>
              <a:rPr lang="en-US" dirty="0" err="1"/>
              <a:t>doenças</a:t>
            </a:r>
            <a:r>
              <a:rPr lang="en-US" dirty="0"/>
              <a:t> a </a:t>
            </a:r>
            <a:r>
              <a:rPr lang="en-US" dirty="0" err="1"/>
              <a:t>partir</a:t>
            </a:r>
            <a:r>
              <a:rPr lang="en-US" dirty="0"/>
              <a:t> de </a:t>
            </a:r>
            <a:br>
              <a:rPr lang="en-US" dirty="0"/>
            </a:br>
            <a:r>
              <a:rPr lang="en-US" dirty="0"/>
              <a:t>dados </a:t>
            </a:r>
            <a:r>
              <a:rPr lang="en-US" dirty="0" err="1"/>
              <a:t>resumidos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47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Chart 10">
            <a:extLst>
              <a:ext uri="{FF2B5EF4-FFF2-40B4-BE49-F238E27FC236}">
                <a16:creationId xmlns:a16="http://schemas.microsoft.com/office/drawing/2014/main" id="{54316939-0CC1-06F6-F5BB-E50D8822A3E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7300959"/>
              </p:ext>
            </p:extLst>
          </p:nvPr>
        </p:nvGraphicFramePr>
        <p:xfrm>
          <a:off x="2029500" y="2265219"/>
          <a:ext cx="7656285" cy="41572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18601400-B16E-9E28-0CD7-4670FC491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Interpretação</a:t>
            </a:r>
            <a:r>
              <a:rPr lang="en-US" dirty="0"/>
              <a:t> de </a:t>
            </a:r>
            <a:r>
              <a:rPr lang="en-US" dirty="0" err="1"/>
              <a:t>gráficos</a:t>
            </a:r>
            <a:r>
              <a:rPr lang="en-US" dirty="0"/>
              <a:t> (3/3)</a:t>
            </a:r>
          </a:p>
        </p:txBody>
      </p:sp>
      <p:sp>
        <p:nvSpPr>
          <p:cNvPr id="12" name="Text Placeholder 1">
            <a:extLst>
              <a:ext uri="{FF2B5EF4-FFF2-40B4-BE49-F238E27FC236}">
                <a16:creationId xmlns:a16="http://schemas.microsoft.com/office/drawing/2014/main" id="{64C074D0-5D61-F0D9-3236-731225234A3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sz="2000" b="1" dirty="0" err="1"/>
              <a:t>Figura</a:t>
            </a:r>
            <a:r>
              <a:rPr lang="en-US" sz="2000" b="1" dirty="0"/>
              <a:t> 3: </a:t>
            </a:r>
            <a:r>
              <a:rPr lang="en-US" sz="2000" b="1" dirty="0" err="1"/>
              <a:t>Tendência</a:t>
            </a:r>
            <a:r>
              <a:rPr lang="en-US" sz="2000" b="1" dirty="0"/>
              <a:t> </a:t>
            </a:r>
            <a:r>
              <a:rPr lang="en-US" sz="2000" b="1" dirty="0" err="1"/>
              <a:t>anual</a:t>
            </a:r>
            <a:r>
              <a:rPr lang="en-US" sz="2000" b="1" dirty="0"/>
              <a:t> das </a:t>
            </a:r>
            <a:r>
              <a:rPr lang="en-US" sz="2000" b="1" dirty="0" err="1"/>
              <a:t>intoxicações</a:t>
            </a:r>
            <a:r>
              <a:rPr lang="en-US" sz="2000" b="1" dirty="0"/>
              <a:t> </a:t>
            </a:r>
            <a:r>
              <a:rPr lang="en-US" sz="2000" b="1" dirty="0" err="1"/>
              <a:t>agudas</a:t>
            </a:r>
            <a:r>
              <a:rPr lang="en-US" sz="2000" b="1" dirty="0"/>
              <a:t> </a:t>
            </a:r>
            <a:r>
              <a:rPr lang="en-US" sz="2000" b="1" dirty="0" err="1"/>
              <a:t>por</a:t>
            </a:r>
            <a:r>
              <a:rPr lang="en-US" sz="2000" b="1" dirty="0"/>
              <a:t> </a:t>
            </a:r>
            <a:r>
              <a:rPr lang="en-US" sz="2000" b="1" dirty="0" err="1"/>
              <a:t>pesticidas</a:t>
            </a:r>
            <a:r>
              <a:rPr lang="en-US" sz="2000" b="1" dirty="0"/>
              <a:t>, Bangladesh rural, Janeiro de 2008 a Abril de 2009</a:t>
            </a:r>
          </a:p>
        </p:txBody>
      </p:sp>
      <p:pic>
        <p:nvPicPr>
          <p:cNvPr id="4" name="Picture 3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AB2C9E67-430D-0DC8-B4F7-454337C6F3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3D594CC-4C54-8C45-4271-E246945139CD}"/>
              </a:ext>
            </a:extLst>
          </p:cNvPr>
          <p:cNvSpPr txBox="1"/>
          <p:nvPr/>
        </p:nvSpPr>
        <p:spPr>
          <a:xfrm>
            <a:off x="3254495" y="5721440"/>
            <a:ext cx="46867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405063" algn="l"/>
                <a:tab pos="4919663" algn="l"/>
              </a:tabLst>
            </a:pPr>
            <a:r>
              <a:rPr lang="en-US" sz="2000">
                <a:latin typeface="Arial" panose="020B0604020202020204" pitchFamily="34" charset="0"/>
              </a:rPr>
              <a:t>2008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27D9768-64BD-9290-7525-CC9F47F217CD}"/>
              </a:ext>
            </a:extLst>
          </p:cNvPr>
          <p:cNvSpPr txBox="1"/>
          <p:nvPr/>
        </p:nvSpPr>
        <p:spPr>
          <a:xfrm>
            <a:off x="7850792" y="5711280"/>
            <a:ext cx="17566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tabLst>
                <a:tab pos="2405063" algn="l"/>
                <a:tab pos="4919663" algn="l"/>
              </a:tabLst>
            </a:pPr>
            <a:r>
              <a:rPr lang="en-US" sz="2000">
                <a:latin typeface="Arial" panose="020B0604020202020204" pitchFamily="34" charset="0"/>
              </a:rPr>
              <a:t>2009</a:t>
            </a:r>
          </a:p>
        </p:txBody>
      </p:sp>
      <p:sp>
        <p:nvSpPr>
          <p:cNvPr id="8" name="Left Bracket 7">
            <a:extLst>
              <a:ext uri="{FF2B5EF4-FFF2-40B4-BE49-F238E27FC236}">
                <a16:creationId xmlns:a16="http://schemas.microsoft.com/office/drawing/2014/main" id="{46252DD0-02DD-389C-9700-34D842E28480}"/>
              </a:ext>
            </a:extLst>
          </p:cNvPr>
          <p:cNvSpPr/>
          <p:nvPr/>
        </p:nvSpPr>
        <p:spPr>
          <a:xfrm rot="16200000">
            <a:off x="5427228" y="3586547"/>
            <a:ext cx="341250" cy="4686716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Left Bracket 8">
            <a:extLst>
              <a:ext uri="{FF2B5EF4-FFF2-40B4-BE49-F238E27FC236}">
                <a16:creationId xmlns:a16="http://schemas.microsoft.com/office/drawing/2014/main" id="{EE12E3FD-C65E-D68E-25D2-52D6F66BE6CC}"/>
              </a:ext>
            </a:extLst>
          </p:cNvPr>
          <p:cNvSpPr/>
          <p:nvPr/>
        </p:nvSpPr>
        <p:spPr>
          <a:xfrm rot="16200000">
            <a:off x="8558470" y="5142020"/>
            <a:ext cx="341250" cy="1575768"/>
          </a:xfrm>
          <a:prstGeom prst="leftBracket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CCFEC48-7E7D-43CE-81D8-87BFEC87BAE3}"/>
              </a:ext>
            </a:extLst>
          </p:cNvPr>
          <p:cNvSpPr txBox="1">
            <a:spLocks/>
          </p:cNvSpPr>
          <p:nvPr/>
        </p:nvSpPr>
        <p:spPr>
          <a:xfrm>
            <a:off x="2269196" y="6446169"/>
            <a:ext cx="7338202" cy="38447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Font typeface="Arial" panose="020B0604020202020204" pitchFamily="34" charset="0"/>
              <a:buNone/>
            </a:pPr>
            <a:r>
              <a:rPr lang="en-US" sz="1200"/>
              <a:t>Curso de Investigação de Surtos Toxicológicos do CDC: </a:t>
            </a:r>
            <a:r>
              <a:rPr lang="en-US" sz="1200">
                <a:solidFill>
                  <a:schemeClr val="accent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Estudo de Caso Internacional (cdc.gov)</a:t>
            </a:r>
            <a:endParaRPr lang="en-US" sz="120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84757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15600" cy="4639309"/>
          </a:xfrm>
        </p:spPr>
        <p:txBody>
          <a:bodyPr/>
          <a:lstStyle/>
          <a:p>
            <a:r>
              <a:rPr lang="en-US" dirty="0"/>
              <a:t>Para </a:t>
            </a:r>
            <a:r>
              <a:rPr lang="en-US" dirty="0" err="1"/>
              <a:t>serem</a:t>
            </a:r>
            <a:r>
              <a:rPr lang="en-US" dirty="0"/>
              <a:t> </a:t>
            </a:r>
            <a:r>
              <a:rPr lang="en-US" dirty="0" err="1"/>
              <a:t>úteis</a:t>
            </a:r>
            <a:r>
              <a:rPr lang="en-US" dirty="0"/>
              <a:t>, </a:t>
            </a:r>
            <a:r>
              <a:rPr lang="en-US" dirty="0" err="1"/>
              <a:t>os</a:t>
            </a:r>
            <a:r>
              <a:rPr lang="en-US" dirty="0"/>
              <a:t> dados </a:t>
            </a:r>
            <a:r>
              <a:rPr lang="en-US" dirty="0" err="1"/>
              <a:t>devem</a:t>
            </a:r>
            <a:r>
              <a:rPr lang="en-US" dirty="0"/>
              <a:t> ser </a:t>
            </a:r>
            <a:r>
              <a:rPr lang="en-US" dirty="0" err="1"/>
              <a:t>interpretados</a:t>
            </a:r>
            <a:r>
              <a:rPr lang="en-US" dirty="0"/>
              <a:t>:</a:t>
            </a:r>
          </a:p>
          <a:p>
            <a:pPr lvl="1"/>
            <a:r>
              <a:rPr lang="en-US" dirty="0" err="1"/>
              <a:t>Passo</a:t>
            </a:r>
            <a:r>
              <a:rPr lang="en-US" dirty="0"/>
              <a:t> 1: Descrever </a:t>
            </a:r>
            <a:r>
              <a:rPr lang="en-US" dirty="0" err="1"/>
              <a:t>os</a:t>
            </a:r>
            <a:r>
              <a:rPr lang="en-US" dirty="0"/>
              <a:t> dados</a:t>
            </a:r>
          </a:p>
          <a:p>
            <a:pPr lvl="1"/>
            <a:r>
              <a:rPr lang="en-US" dirty="0"/>
              <a:t>Passo 2: </a:t>
            </a:r>
            <a:r>
              <a:rPr lang="en-US" dirty="0" err="1"/>
              <a:t>Aplicar</a:t>
            </a:r>
            <a:r>
              <a:rPr lang="en-US" dirty="0"/>
              <a:t> o </a:t>
            </a:r>
            <a:r>
              <a:rPr lang="en-US" dirty="0" err="1"/>
              <a:t>raciocínio</a:t>
            </a:r>
            <a:r>
              <a:rPr lang="en-US" dirty="0"/>
              <a:t>/</a:t>
            </a:r>
            <a:r>
              <a:rPr lang="en-US" dirty="0" err="1"/>
              <a:t>julgamento</a:t>
            </a:r>
            <a:endParaRPr lang="en-US" dirty="0"/>
          </a:p>
          <a:p>
            <a:pPr lvl="2"/>
            <a:r>
              <a:rPr lang="en-US" dirty="0" err="1"/>
              <a:t>Comparar</a:t>
            </a:r>
            <a:r>
              <a:rPr lang="en-US" dirty="0"/>
              <a:t> o </a:t>
            </a:r>
            <a:r>
              <a:rPr lang="en-US" dirty="0" err="1"/>
              <a:t>observado</a:t>
            </a:r>
            <a:r>
              <a:rPr lang="en-US" dirty="0"/>
              <a:t> com o </a:t>
            </a:r>
            <a:r>
              <a:rPr lang="en-US" dirty="0" err="1"/>
              <a:t>previsto</a:t>
            </a:r>
            <a:endParaRPr lang="en-US" dirty="0"/>
          </a:p>
          <a:p>
            <a:pPr lvl="2"/>
            <a:r>
              <a:rPr lang="en-US" dirty="0" err="1"/>
              <a:t>Considerar</a:t>
            </a:r>
            <a:r>
              <a:rPr lang="en-US" dirty="0"/>
              <a:t> a </a:t>
            </a:r>
            <a:r>
              <a:rPr lang="en-US" dirty="0" err="1"/>
              <a:t>qualidade</a:t>
            </a:r>
            <a:r>
              <a:rPr lang="en-US" dirty="0"/>
              <a:t> dos dados</a:t>
            </a:r>
          </a:p>
          <a:p>
            <a:pPr lvl="1"/>
            <a:r>
              <a:rPr lang="en-US" dirty="0" err="1"/>
              <a:t>Passo</a:t>
            </a:r>
            <a:r>
              <a:rPr lang="en-US" dirty="0"/>
              <a:t> 3: Fazer </a:t>
            </a:r>
            <a:r>
              <a:rPr lang="en-US" dirty="0" err="1"/>
              <a:t>inferências</a:t>
            </a:r>
            <a:endParaRPr lang="en-US" dirty="0"/>
          </a:p>
          <a:p>
            <a:pPr lvl="2"/>
            <a:r>
              <a:rPr lang="en-US" dirty="0" err="1"/>
              <a:t>Determinar</a:t>
            </a:r>
            <a:r>
              <a:rPr lang="en-US" dirty="0"/>
              <a:t> a(s) </a:t>
            </a:r>
            <a:r>
              <a:rPr lang="en-US" dirty="0" err="1"/>
              <a:t>explicação</a:t>
            </a:r>
            <a:r>
              <a:rPr lang="en-US" dirty="0"/>
              <a:t>(</a:t>
            </a:r>
            <a:r>
              <a:rPr lang="en-US" dirty="0" err="1"/>
              <a:t>ões</a:t>
            </a:r>
            <a:r>
              <a:rPr lang="en-US" dirty="0"/>
              <a:t>) </a:t>
            </a:r>
            <a:r>
              <a:rPr lang="en-US" dirty="0" err="1"/>
              <a:t>mais</a:t>
            </a:r>
            <a:r>
              <a:rPr lang="en-US" dirty="0"/>
              <a:t> </a:t>
            </a:r>
            <a:r>
              <a:rPr lang="en-US" dirty="0" err="1"/>
              <a:t>provável</a:t>
            </a:r>
            <a:r>
              <a:rPr lang="en-US" dirty="0"/>
              <a:t>(is) para as </a:t>
            </a:r>
            <a:r>
              <a:rPr lang="en-US" dirty="0" err="1"/>
              <a:t>alterações</a:t>
            </a:r>
            <a:r>
              <a:rPr lang="en-US" dirty="0"/>
              <a:t>, </a:t>
            </a:r>
            <a:r>
              <a:rPr lang="en-US" dirty="0" err="1"/>
              <a:t>diferenças</a:t>
            </a:r>
            <a:r>
              <a:rPr lang="en-US"/>
              <a:t> </a:t>
            </a:r>
            <a:r>
              <a:rPr lang="en-US" dirty="0"/>
              <a:t>e</a:t>
            </a:r>
            <a:r>
              <a:rPr lang="en-US"/>
              <a:t> </a:t>
            </a:r>
            <a:r>
              <a:rPr lang="en-US" dirty="0" err="1"/>
              <a:t>padrões</a:t>
            </a:r>
            <a:endParaRPr lang="en-US" dirty="0"/>
          </a:p>
          <a:p>
            <a:pPr lvl="1"/>
            <a:r>
              <a:rPr lang="en-US" dirty="0"/>
              <a:t>Passo 4: </a:t>
            </a:r>
            <a:r>
              <a:rPr lang="en-US" dirty="0" err="1"/>
              <a:t>Utilizar</a:t>
            </a:r>
            <a:r>
              <a:rPr lang="en-US" dirty="0"/>
              <a:t> a </a:t>
            </a:r>
            <a:r>
              <a:rPr lang="en-US" dirty="0" err="1"/>
              <a:t>interpretação</a:t>
            </a:r>
            <a:r>
              <a:rPr lang="en-US" dirty="0"/>
              <a:t> para </a:t>
            </a:r>
            <a:r>
              <a:rPr lang="en-US" dirty="0" err="1"/>
              <a:t>informar</a:t>
            </a:r>
            <a:r>
              <a:rPr lang="en-US" dirty="0"/>
              <a:t> a </a:t>
            </a:r>
            <a:r>
              <a:rPr lang="en-US" dirty="0" err="1"/>
              <a:t>ação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</p:spPr>
        <p:txBody>
          <a:bodyPr/>
          <a:lstStyle/>
          <a:p>
            <a:r>
              <a:rPr lang="en-US" dirty="0" err="1"/>
              <a:t>Resumo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728104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B7A091-DAB3-887F-63F0-C31A1DF59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15600" cy="4639309"/>
          </a:xfrm>
        </p:spPr>
        <p:txBody>
          <a:bodyPr/>
          <a:lstStyle/>
          <a:p>
            <a:r>
              <a:rPr lang="en-US" dirty="0" err="1"/>
              <a:t>Descrever</a:t>
            </a:r>
            <a:r>
              <a:rPr lang="en-US" dirty="0"/>
              <a:t> e </a:t>
            </a:r>
            <a:r>
              <a:rPr lang="en-US" dirty="0" err="1"/>
              <a:t>interpretar</a:t>
            </a:r>
            <a:r>
              <a:rPr lang="en-US" dirty="0"/>
              <a:t> dados </a:t>
            </a:r>
            <a:r>
              <a:rPr lang="en-US" dirty="0" err="1"/>
              <a:t>resumidos</a:t>
            </a:r>
            <a:endParaRPr lang="en-US" dirty="0"/>
          </a:p>
          <a:p>
            <a:r>
              <a:rPr lang="en-US" dirty="0" err="1"/>
              <a:t>Descrever</a:t>
            </a:r>
            <a:r>
              <a:rPr lang="en-US" dirty="0"/>
              <a:t> a </a:t>
            </a:r>
            <a:r>
              <a:rPr lang="en-US" dirty="0" err="1"/>
              <a:t>utilização</a:t>
            </a:r>
            <a:r>
              <a:rPr lang="en-US" dirty="0"/>
              <a:t> de </a:t>
            </a:r>
            <a:r>
              <a:rPr lang="en-US" dirty="0" err="1"/>
              <a:t>limiares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análise</a:t>
            </a:r>
            <a:r>
              <a:rPr lang="en-US" dirty="0"/>
              <a:t> de dados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endParaRPr lang="en-US" dirty="0"/>
          </a:p>
          <a:p>
            <a:r>
              <a:rPr lang="en-US" dirty="0" err="1"/>
              <a:t>Examinar</a:t>
            </a:r>
            <a:r>
              <a:rPr lang="en-US" dirty="0"/>
              <a:t> as </a:t>
            </a:r>
            <a:r>
              <a:rPr lang="en-US" dirty="0" err="1"/>
              <a:t>possíveis</a:t>
            </a:r>
            <a:r>
              <a:rPr lang="en-US" dirty="0"/>
              <a:t> </a:t>
            </a:r>
            <a:r>
              <a:rPr lang="en-US" dirty="0" err="1"/>
              <a:t>razões</a:t>
            </a:r>
            <a:r>
              <a:rPr lang="en-US" dirty="0"/>
              <a:t> para um </a:t>
            </a:r>
            <a:r>
              <a:rPr lang="en-US" dirty="0" err="1"/>
              <a:t>aumento</a:t>
            </a:r>
            <a:r>
              <a:rPr lang="en-US" dirty="0"/>
              <a:t> </a:t>
            </a:r>
            <a:r>
              <a:rPr lang="en-US" dirty="0" err="1"/>
              <a:t>observado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notificados</a:t>
            </a:r>
            <a:endParaRPr lang="en-US" dirty="0"/>
          </a:p>
          <a:p>
            <a:r>
              <a:rPr lang="en-US" dirty="0" err="1"/>
              <a:t>Aplicar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conceitos</a:t>
            </a:r>
            <a:r>
              <a:rPr lang="en-US" dirty="0"/>
              <a:t> de Uma Só </a:t>
            </a:r>
            <a:r>
              <a:rPr lang="en-US" dirty="0" err="1"/>
              <a:t>Saúde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interpretação</a:t>
            </a:r>
            <a:r>
              <a:rPr lang="en-US" dirty="0"/>
              <a:t> de dados </a:t>
            </a:r>
            <a:r>
              <a:rPr lang="en-US" dirty="0" err="1"/>
              <a:t>humanos</a:t>
            </a:r>
            <a:r>
              <a:rPr lang="en-US" dirty="0"/>
              <a:t>, </a:t>
            </a:r>
            <a:r>
              <a:rPr lang="en-US" dirty="0" err="1"/>
              <a:t>animais</a:t>
            </a:r>
            <a:r>
              <a:rPr lang="en-US" dirty="0"/>
              <a:t> e </a:t>
            </a:r>
            <a:r>
              <a:rPr lang="en-US" dirty="0" err="1"/>
              <a:t>ambientais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F09AF996-AF8F-B6C0-1C7F-38AE822D9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</p:spPr>
        <p:txBody>
          <a:bodyPr/>
          <a:lstStyle/>
          <a:p>
            <a:r>
              <a:rPr lang="en-US" dirty="0"/>
              <a:t>Revisão dos </a:t>
            </a:r>
            <a:r>
              <a:rPr lang="en-US" dirty="0" err="1"/>
              <a:t>objetivos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1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53A02-8E10-2AEE-3FDE-ABD04A392B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Aspectos</a:t>
            </a:r>
            <a:r>
              <a:rPr lang="en-US" dirty="0"/>
              <a:t> da </a:t>
            </a:r>
            <a:r>
              <a:rPr lang="en-US" dirty="0" err="1"/>
              <a:t>interpretação</a:t>
            </a:r>
            <a:r>
              <a:rPr lang="en-US" dirty="0"/>
              <a:t> dos dados de </a:t>
            </a:r>
            <a:r>
              <a:rPr lang="en-US" dirty="0" err="1"/>
              <a:t>vigilância</a:t>
            </a:r>
            <a:r>
              <a:rPr lang="en-US" dirty="0"/>
              <a:t> (2/2)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b="1" dirty="0" err="1"/>
              <a:t>Explicar</a:t>
            </a:r>
            <a:r>
              <a:rPr lang="en-US" b="1" dirty="0"/>
              <a:t> </a:t>
            </a:r>
            <a:r>
              <a:rPr lang="en-US" b="1" dirty="0" err="1"/>
              <a:t>medidas</a:t>
            </a:r>
            <a:r>
              <a:rPr lang="en-US" b="1" dirty="0"/>
              <a:t> e </a:t>
            </a:r>
            <a:r>
              <a:rPr lang="en-US" b="1" dirty="0" err="1"/>
              <a:t>resultados</a:t>
            </a:r>
            <a:r>
              <a:rPr lang="en-US" b="1" dirty="0"/>
              <a:t> </a:t>
            </a:r>
            <a:r>
              <a:rPr lang="en-US" b="1" dirty="0" err="1"/>
              <a:t>epidemiológicos</a:t>
            </a:r>
            <a:r>
              <a:rPr lang="en-US" b="1" dirty="0"/>
              <a:t> e </a:t>
            </a:r>
            <a:r>
              <a:rPr lang="en-US" b="1" dirty="0" err="1"/>
              <a:t>estatísticos</a:t>
            </a:r>
            <a:r>
              <a:rPr lang="en-US" b="1" dirty="0"/>
              <a:t> </a:t>
            </a:r>
            <a:r>
              <a:rPr lang="en-US" b="1" dirty="0" err="1"/>
              <a:t>numa</a:t>
            </a:r>
            <a:r>
              <a:rPr lang="en-US" b="1" dirty="0"/>
              <a:t> </a:t>
            </a:r>
            <a:r>
              <a:rPr lang="en-US" b="1" dirty="0" err="1"/>
              <a:t>linguagem</a:t>
            </a:r>
            <a:r>
              <a:rPr lang="en-US" b="1" dirty="0"/>
              <a:t> simples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limites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estabelecidos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Comparar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dados </a:t>
            </a:r>
            <a:r>
              <a:rPr lang="en-US" dirty="0" err="1">
                <a:solidFill>
                  <a:schemeClr val="bg2"/>
                </a:solidFill>
              </a:rPr>
              <a:t>observados</a:t>
            </a:r>
            <a:r>
              <a:rPr lang="en-US" dirty="0">
                <a:solidFill>
                  <a:schemeClr val="bg2"/>
                </a:solidFill>
              </a:rPr>
              <a:t> com </a:t>
            </a:r>
            <a:r>
              <a:rPr lang="en-US" dirty="0" err="1">
                <a:solidFill>
                  <a:schemeClr val="bg2"/>
                </a:solidFill>
              </a:rPr>
              <a:t>os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valores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esperados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Considerar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qualidade</a:t>
            </a:r>
            <a:r>
              <a:rPr lang="en-US" dirty="0">
                <a:solidFill>
                  <a:schemeClr val="bg2"/>
                </a:solidFill>
              </a:rPr>
              <a:t> dos dados 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 err="1">
                <a:solidFill>
                  <a:schemeClr val="bg2"/>
                </a:solidFill>
              </a:rPr>
              <a:t>Analisar</a:t>
            </a:r>
            <a:r>
              <a:rPr lang="en-US" dirty="0">
                <a:solidFill>
                  <a:schemeClr val="bg2"/>
                </a:solidFill>
              </a:rPr>
              <a:t> as </a:t>
            </a:r>
            <a:r>
              <a:rPr lang="en-US" dirty="0" err="1">
                <a:solidFill>
                  <a:schemeClr val="bg2"/>
                </a:solidFill>
              </a:rPr>
              <a:t>possíveis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explicações</a:t>
            </a:r>
            <a:r>
              <a:rPr lang="en-US" dirty="0">
                <a:solidFill>
                  <a:schemeClr val="bg2"/>
                </a:solidFill>
              </a:rPr>
              <a:t> para um </a:t>
            </a:r>
            <a:r>
              <a:rPr lang="en-US" dirty="0" err="1">
                <a:solidFill>
                  <a:schemeClr val="bg2"/>
                </a:solidFill>
              </a:rPr>
              <a:t>aparente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aumento</a:t>
            </a:r>
            <a:r>
              <a:rPr lang="en-US" dirty="0">
                <a:solidFill>
                  <a:schemeClr val="bg2"/>
                </a:solidFill>
              </a:rPr>
              <a:t>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de </a:t>
            </a:r>
            <a:r>
              <a:rPr lang="en-US" dirty="0" err="1">
                <a:solidFill>
                  <a:schemeClr val="bg2"/>
                </a:solidFill>
              </a:rPr>
              <a:t>casos</a:t>
            </a:r>
            <a:endParaRPr lang="en-US" dirty="0">
              <a:solidFill>
                <a:schemeClr val="bg2"/>
              </a:solidFill>
            </a:endParaRP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dirty="0">
                <a:solidFill>
                  <a:schemeClr val="bg2"/>
                </a:solidFill>
              </a:rPr>
              <a:t>Fazer </a:t>
            </a:r>
            <a:r>
              <a:rPr lang="en-US" dirty="0" err="1">
                <a:solidFill>
                  <a:schemeClr val="bg2"/>
                </a:solidFill>
              </a:rPr>
              <a:t>inferências</a:t>
            </a:r>
            <a:r>
              <a:rPr lang="en-US" dirty="0">
                <a:solidFill>
                  <a:schemeClr val="bg2"/>
                </a:solidFill>
              </a:rPr>
              <a:t> </a:t>
            </a:r>
            <a:r>
              <a:rPr lang="en-US" dirty="0" err="1">
                <a:solidFill>
                  <a:schemeClr val="bg2"/>
                </a:solidFill>
              </a:rPr>
              <a:t>sobre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ocorrência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r>
              <a:rPr lang="en-US" dirty="0" err="1">
                <a:solidFill>
                  <a:schemeClr val="bg2"/>
                </a:solidFill>
              </a:rPr>
              <a:t>doenças</a:t>
            </a:r>
            <a:r>
              <a:rPr lang="en-US" dirty="0">
                <a:solidFill>
                  <a:schemeClr val="bg2"/>
                </a:solidFill>
              </a:rPr>
              <a:t> a </a:t>
            </a:r>
            <a:r>
              <a:rPr lang="en-US" dirty="0" err="1">
                <a:solidFill>
                  <a:schemeClr val="bg2"/>
                </a:solidFill>
              </a:rPr>
              <a:t>partir</a:t>
            </a:r>
            <a:r>
              <a:rPr lang="en-US" dirty="0">
                <a:solidFill>
                  <a:schemeClr val="bg2"/>
                </a:solidFill>
              </a:rPr>
              <a:t> de </a:t>
            </a:r>
            <a:br>
              <a:rPr lang="en-US" dirty="0">
                <a:solidFill>
                  <a:schemeClr val="bg2"/>
                </a:solidFill>
              </a:rPr>
            </a:br>
            <a:r>
              <a:rPr lang="en-US" dirty="0">
                <a:solidFill>
                  <a:schemeClr val="bg2"/>
                </a:solidFill>
              </a:rPr>
              <a:t>dados </a:t>
            </a:r>
            <a:r>
              <a:rPr lang="en-US" dirty="0" err="1">
                <a:solidFill>
                  <a:schemeClr val="bg2"/>
                </a:solidFill>
              </a:rPr>
              <a:t>resumidos</a:t>
            </a:r>
            <a:endParaRPr lang="en-US" dirty="0">
              <a:solidFill>
                <a:schemeClr val="bg2"/>
              </a:solidFill>
            </a:endParaRPr>
          </a:p>
          <a:p>
            <a:endParaRPr lang="en-US" dirty="0">
              <a:solidFill>
                <a:srgbClr val="808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299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Como </a:t>
            </a:r>
            <a:r>
              <a:rPr lang="en-US" dirty="0" err="1"/>
              <a:t>descreveria</a:t>
            </a:r>
            <a:r>
              <a:rPr lang="en-US" dirty="0"/>
              <a:t> </a:t>
            </a:r>
            <a:r>
              <a:rPr lang="en-US" dirty="0" err="1"/>
              <a:t>estes</a:t>
            </a:r>
            <a:r>
              <a:rPr lang="en-US" dirty="0"/>
              <a:t>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linguagem</a:t>
            </a:r>
            <a:r>
              <a:rPr lang="en-US" dirty="0"/>
              <a:t> simples?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sz="600" dirty="0">
              <a:latin typeface="Arial"/>
              <a:cs typeface="Arial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EF4B8F1-AF71-C21F-DD10-6D8053892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Linguagem</a:t>
            </a:r>
            <a:r>
              <a:rPr lang="en-US" dirty="0"/>
              <a:t> </a:t>
            </a:r>
            <a:r>
              <a:rPr lang="en-US" dirty="0" err="1"/>
              <a:t>clara</a:t>
            </a:r>
            <a:r>
              <a:rPr lang="en-US" dirty="0"/>
              <a:t>: </a:t>
            </a:r>
            <a:r>
              <a:rPr lang="en-US" dirty="0" err="1"/>
              <a:t>prática</a:t>
            </a:r>
            <a:r>
              <a:rPr lang="en-US" dirty="0"/>
              <a:t> 1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4830AA0-054D-70BD-3EA5-BF1C20AA9039}"/>
              </a:ext>
            </a:extLst>
          </p:cNvPr>
          <p:cNvGrpSpPr/>
          <p:nvPr/>
        </p:nvGrpSpPr>
        <p:grpSpPr>
          <a:xfrm>
            <a:off x="834963" y="2497000"/>
            <a:ext cx="5052634" cy="3084284"/>
            <a:chOff x="838200" y="2149329"/>
            <a:chExt cx="4933187" cy="2743200"/>
          </a:xfrm>
        </p:grpSpPr>
        <p:sp>
          <p:nvSpPr>
            <p:cNvPr id="2" name="Rectangle: Rounded Corners 1">
              <a:extLst>
                <a:ext uri="{FF2B5EF4-FFF2-40B4-BE49-F238E27FC236}">
                  <a16:creationId xmlns:a16="http://schemas.microsoft.com/office/drawing/2014/main" id="{17009684-CEDA-F1EC-798A-BF169B6CFC1E}"/>
                </a:ext>
              </a:extLst>
            </p:cNvPr>
            <p:cNvSpPr/>
            <p:nvPr/>
          </p:nvSpPr>
          <p:spPr>
            <a:xfrm>
              <a:off x="838200" y="2149329"/>
              <a:ext cx="4918879" cy="2743200"/>
            </a:xfrm>
            <a:prstGeom prst="roundRect">
              <a:avLst/>
            </a:prstGeom>
            <a:noFill/>
            <a:ln w="76200">
              <a:solidFill>
                <a:srgbClr val="F7941D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D6C4A0F8-6B1C-A76A-B90A-E81BC3CE3D64}"/>
                </a:ext>
              </a:extLst>
            </p:cNvPr>
            <p:cNvSpPr txBox="1"/>
            <p:nvPr/>
          </p:nvSpPr>
          <p:spPr>
            <a:xfrm>
              <a:off x="852509" y="2429984"/>
              <a:ext cx="4918878" cy="211920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>
                <a:spcBef>
                  <a:spcPts val="500"/>
                </a:spcBef>
              </a:pPr>
              <a:r>
                <a:rPr lang="en-US" sz="2800" dirty="0" err="1"/>
                <a:t>Pacientes</a:t>
              </a:r>
              <a:r>
                <a:rPr lang="en-US" sz="2800" dirty="0"/>
                <a:t> com </a:t>
              </a:r>
              <a:r>
                <a:rPr lang="en-US" sz="2800" dirty="0" err="1"/>
                <a:t>casos</a:t>
              </a:r>
              <a:r>
                <a:rPr lang="en-US" sz="2800" dirty="0"/>
                <a:t> de dengue, </a:t>
              </a:r>
              <a:r>
                <a:rPr lang="en-US" sz="2800" dirty="0" err="1"/>
                <a:t>Província</a:t>
              </a:r>
              <a:r>
                <a:rPr lang="en-US" sz="2800" dirty="0"/>
                <a:t> H, 2023</a:t>
              </a:r>
            </a:p>
            <a:p>
              <a:pPr>
                <a:spcBef>
                  <a:spcPts val="500"/>
                </a:spcBef>
                <a:spcAft>
                  <a:spcPts val="500"/>
                </a:spcAft>
                <a:buClr>
                  <a:srgbClr val="00953A"/>
                </a:buClr>
                <a:buFont typeface="Wingdings" panose="05000000000000000000" pitchFamily="2" charset="2"/>
                <a:buChar char="§"/>
              </a:pPr>
              <a:r>
                <a:rPr lang="en-US" sz="2400" dirty="0"/>
                <a:t> </a:t>
              </a:r>
              <a:r>
                <a:rPr lang="en-US" sz="2400" dirty="0" err="1"/>
                <a:t>Idade</a:t>
              </a:r>
              <a:r>
                <a:rPr lang="en-US" sz="2400" dirty="0"/>
                <a:t> </a:t>
              </a:r>
              <a:r>
                <a:rPr lang="en-US" sz="2400" dirty="0" err="1"/>
                <a:t>média</a:t>
              </a:r>
              <a:r>
                <a:rPr lang="en-US" sz="2400" dirty="0"/>
                <a:t> = 30.1 </a:t>
              </a:r>
              <a:r>
                <a:rPr lang="en-US" sz="2400" dirty="0" err="1"/>
                <a:t>anos</a:t>
              </a:r>
              <a:endParaRPr lang="en-US" sz="2400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Clr>
                  <a:srgbClr val="00953A"/>
                </a:buClr>
                <a:buFont typeface="Wingdings" panose="05000000000000000000" pitchFamily="2" charset="2"/>
                <a:buChar char="§"/>
              </a:pPr>
              <a:r>
                <a:rPr lang="en-US" sz="2400" dirty="0"/>
                <a:t> </a:t>
              </a:r>
              <a:r>
                <a:rPr lang="en-US" sz="2400" dirty="0" err="1"/>
                <a:t>Idade</a:t>
              </a:r>
              <a:r>
                <a:rPr lang="en-US" sz="2400" dirty="0"/>
                <a:t> </a:t>
              </a:r>
              <a:r>
                <a:rPr lang="en-US" sz="2400" dirty="0" err="1"/>
                <a:t>mediana</a:t>
              </a:r>
              <a:r>
                <a:rPr lang="en-US" sz="2400" dirty="0"/>
                <a:t> = 28 </a:t>
              </a:r>
              <a:r>
                <a:rPr lang="en-US" sz="2400" dirty="0" err="1"/>
                <a:t>anos</a:t>
              </a:r>
              <a:endParaRPr lang="en-US" sz="2400" dirty="0"/>
            </a:p>
            <a:p>
              <a:pPr>
                <a:spcBef>
                  <a:spcPts val="500"/>
                </a:spcBef>
                <a:spcAft>
                  <a:spcPts val="500"/>
                </a:spcAft>
                <a:buClr>
                  <a:srgbClr val="00953A"/>
                </a:buClr>
                <a:buFont typeface="Wingdings" panose="05000000000000000000" pitchFamily="2" charset="2"/>
                <a:buChar char="§"/>
              </a:pPr>
              <a:r>
                <a:rPr lang="en-US" sz="2400" dirty="0"/>
                <a:t> </a:t>
              </a:r>
              <a:r>
                <a:rPr lang="en-US" sz="2400" dirty="0" err="1"/>
                <a:t>Faixa</a:t>
              </a:r>
              <a:r>
                <a:rPr lang="en-US" sz="2400" dirty="0"/>
                <a:t> </a:t>
              </a:r>
              <a:r>
                <a:rPr lang="en-US" sz="2400" dirty="0" err="1"/>
                <a:t>etária</a:t>
              </a:r>
              <a:r>
                <a:rPr lang="en-US" sz="2400" dirty="0"/>
                <a:t> = 0-91 </a:t>
              </a:r>
              <a:r>
                <a:rPr lang="en-US" sz="2400" dirty="0" err="1"/>
                <a:t>anos</a:t>
              </a:r>
              <a:endParaRPr lang="en-US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263FD860-FB19-398E-7DE5-BF6CA53E73A6}"/>
              </a:ext>
            </a:extLst>
          </p:cNvPr>
          <p:cNvSpPr txBox="1"/>
          <p:nvPr/>
        </p:nvSpPr>
        <p:spPr>
          <a:xfrm>
            <a:off x="6452219" y="2884396"/>
            <a:ext cx="4890163" cy="18235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500"/>
              </a:spcBef>
            </a:pPr>
            <a:r>
              <a:rPr lang="en-US" sz="2800" dirty="0"/>
              <a:t>Diabetes, Distrito M, 2023</a:t>
            </a: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cs typeface="Arial"/>
              </a:rPr>
              <a:t> Taxa de </a:t>
            </a:r>
            <a:r>
              <a:rPr lang="en-US" sz="2400" dirty="0" err="1">
                <a:cs typeface="Arial"/>
              </a:rPr>
              <a:t>incidência</a:t>
            </a:r>
            <a:r>
              <a:rPr lang="en-US" sz="2400" dirty="0">
                <a:cs typeface="Arial"/>
              </a:rPr>
              <a:t> = </a:t>
            </a:r>
            <a:br>
              <a:rPr lang="en-US" sz="2400" dirty="0">
                <a:cs typeface="Arial"/>
              </a:rPr>
            </a:br>
            <a:r>
              <a:rPr lang="en-US" sz="2400" dirty="0">
                <a:cs typeface="Arial"/>
              </a:rPr>
              <a:t>4.0/1,000 </a:t>
            </a:r>
            <a:r>
              <a:rPr lang="en-US" sz="2400" dirty="0" err="1">
                <a:cs typeface="Arial"/>
              </a:rPr>
              <a:t>adultos</a:t>
            </a:r>
            <a:endParaRPr lang="en-US" sz="2400" dirty="0">
              <a:cs typeface="Arial"/>
            </a:endParaRPr>
          </a:p>
          <a:p>
            <a:pPr>
              <a:spcBef>
                <a:spcPts val="500"/>
              </a:spcBef>
              <a:spcAft>
                <a:spcPts val="500"/>
              </a:spcAft>
              <a:buClr>
                <a:srgbClr val="00953A"/>
              </a:buClr>
              <a:buFont typeface="Wingdings" panose="05000000000000000000" pitchFamily="2" charset="2"/>
              <a:buChar char="§"/>
            </a:pPr>
            <a:r>
              <a:rPr lang="en-US" sz="2400" dirty="0">
                <a:cs typeface="Arial"/>
              </a:rPr>
              <a:t> </a:t>
            </a:r>
            <a:r>
              <a:rPr lang="en-US" sz="2400" dirty="0" err="1">
                <a:cs typeface="Arial"/>
              </a:rPr>
              <a:t>Prevalência</a:t>
            </a:r>
            <a:r>
              <a:rPr lang="en-US" sz="2400" dirty="0">
                <a:cs typeface="Arial"/>
              </a:rPr>
              <a:t> = 6.9%</a:t>
            </a: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E86985-069C-60AD-6B8F-BBFB002BD5A1}"/>
              </a:ext>
            </a:extLst>
          </p:cNvPr>
          <p:cNvSpPr/>
          <p:nvPr/>
        </p:nvSpPr>
        <p:spPr>
          <a:xfrm>
            <a:off x="6437565" y="2496999"/>
            <a:ext cx="4919472" cy="3084283"/>
          </a:xfrm>
          <a:prstGeom prst="roundRect">
            <a:avLst/>
          </a:prstGeom>
          <a:noFill/>
          <a:ln w="76200">
            <a:solidFill>
              <a:srgbClr val="0065A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840716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ED881D6-2398-4791-B661-25A5683FFB24}"/>
</file>

<file path=customXml/itemProps2.xml><?xml version="1.0" encoding="utf-8"?>
<ds:datastoreItem xmlns:ds="http://schemas.openxmlformats.org/officeDocument/2006/customXml" ds:itemID="{4FF1570B-FF20-467D-AF36-792E363B0838}">
  <ds:schemaRefs>
    <ds:schemaRef ds:uri="52ff0146-47b4-4d51-8c1c-03266fcd63a2"/>
    <ds:schemaRef ds:uri="cd03f174-a395-49eb-8ee9-8d943e22f40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4601216-63E3-4FC0-B307-065FC356D31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3854</TotalTime>
  <Words>11997</Words>
  <Application>Microsoft Office PowerPoint</Application>
  <PresentationFormat>Widescreen</PresentationFormat>
  <Paragraphs>1377</Paragraphs>
  <Slides>72</Slides>
  <Notes>72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86" baseType="lpstr">
      <vt:lpstr>Arial</vt:lpstr>
      <vt:lpstr>Arial  </vt:lpstr>
      <vt:lpstr>Arial (Body)</vt:lpstr>
      <vt:lpstr>Arial Re</vt:lpstr>
      <vt:lpstr>Calibri</vt:lpstr>
      <vt:lpstr>Courier New</vt:lpstr>
      <vt:lpstr>Franklin Gothic Medium</vt:lpstr>
      <vt:lpstr>Franklin Gothic Medium Cond</vt:lpstr>
      <vt:lpstr>Monotype Sorts</vt:lpstr>
      <vt:lpstr>Roboto</vt:lpstr>
      <vt:lpstr>Symbol</vt:lpstr>
      <vt:lpstr>Times New Roman</vt:lpstr>
      <vt:lpstr>Wingdings</vt:lpstr>
      <vt:lpstr>Theme2PT_11_14_2024</vt:lpstr>
      <vt:lpstr>PowerPoint Presentation</vt:lpstr>
      <vt:lpstr>PowerPoint Presentation</vt:lpstr>
      <vt:lpstr>PowerPoint Presentation</vt:lpstr>
      <vt:lpstr>PowerPoint Presentation</vt:lpstr>
      <vt:lpstr>Descrever e interpretar (1/2) </vt:lpstr>
      <vt:lpstr>Descrever e interpretar (2/2)</vt:lpstr>
      <vt:lpstr>Aspectos da interpretação dos dados de vigilância (1/2) </vt:lpstr>
      <vt:lpstr>Aspectos da interpretação dos dados de vigilância (2/2) </vt:lpstr>
      <vt:lpstr>Linguagem clara: prática 1</vt:lpstr>
      <vt:lpstr>Linguagem clara: prática 1 respostas</vt:lpstr>
      <vt:lpstr>Linguagem clara: prática 2</vt:lpstr>
      <vt:lpstr>Linguagem clara: prática 2 respostas</vt:lpstr>
      <vt:lpstr>Linguagem clara: prática 3</vt:lpstr>
      <vt:lpstr>Linguagem clara: prática 3 respostas</vt:lpstr>
      <vt:lpstr>Aspectos da interpretação dos dados  de vigilância</vt:lpstr>
      <vt:lpstr>Limites</vt:lpstr>
      <vt:lpstr>Tipos de limites</vt:lpstr>
      <vt:lpstr>Tipos de limites</vt:lpstr>
      <vt:lpstr>Limites: prática 1</vt:lpstr>
      <vt:lpstr>Limites: prática 1 respostas</vt:lpstr>
      <vt:lpstr>Limites: prática 2</vt:lpstr>
      <vt:lpstr>Limites: prática 2 resposta</vt:lpstr>
      <vt:lpstr>Limites: prática 3</vt:lpstr>
      <vt:lpstr>Limites: prática 3 resposta</vt:lpstr>
      <vt:lpstr>Aspectos da interpretação dos dados  de vigilância </vt:lpstr>
      <vt:lpstr>Observado versus esperado</vt:lpstr>
      <vt:lpstr>Observado</vt:lpstr>
      <vt:lpstr>O que é “Endêmico"? "Enzoótico"?</vt:lpstr>
      <vt:lpstr>O que é "Epidemia"? "Epizootia"?</vt:lpstr>
      <vt:lpstr>Observado: Descrever</vt:lpstr>
      <vt:lpstr>Comparar o observado com o esperado </vt:lpstr>
      <vt:lpstr>Comparar o observado com o previsto</vt:lpstr>
      <vt:lpstr>Aspectos da interpretação dos dados  de vigilância </vt:lpstr>
      <vt:lpstr>Considerar a qualidade dos dados (1/3)</vt:lpstr>
      <vt:lpstr>Considerar a qualidade dos dados (2/3)</vt:lpstr>
      <vt:lpstr>Considerar a qualidade dos dados (3/3)</vt:lpstr>
      <vt:lpstr>Qualidade dos dados: aprofundar os dados</vt:lpstr>
      <vt:lpstr>Interpretação de dados: prática 1</vt:lpstr>
      <vt:lpstr>Interpretação de dados: prática  1 resposta</vt:lpstr>
      <vt:lpstr>Interpretação de dados: prática 2</vt:lpstr>
      <vt:lpstr>Interpretação de dados: prática  2 resposta</vt:lpstr>
      <vt:lpstr>Interpretar dados (1/3)</vt:lpstr>
      <vt:lpstr>Interpretar dados (2/3)</vt:lpstr>
      <vt:lpstr>Interpretar dados (3/3)</vt:lpstr>
      <vt:lpstr>Interpretar dados resposta</vt:lpstr>
      <vt:lpstr>Aspectos da interpretação dos dados  de vigilância </vt:lpstr>
      <vt:lpstr>Aumento do número de casos: prática</vt:lpstr>
      <vt:lpstr>O que pode explicar um aparente aumento de casos? (1/2)</vt:lpstr>
      <vt:lpstr>O que pode explicar um aparente aumento de casos? (2/2)</vt:lpstr>
      <vt:lpstr>Aumento aparente: prática 1</vt:lpstr>
      <vt:lpstr>Aumento aparente: prática 1 resposta</vt:lpstr>
      <vt:lpstr>Aumento aparente: prática 2</vt:lpstr>
      <vt:lpstr>Aumento aparente: prática 2 resposta</vt:lpstr>
      <vt:lpstr>Descrever e interpretar</vt:lpstr>
      <vt:lpstr>Aspectos da interpretação dos dados  de vigilância </vt:lpstr>
      <vt:lpstr>Inferência</vt:lpstr>
      <vt:lpstr>Exercício em grupo: Diarreia grave no Distrito X (1/9) </vt:lpstr>
      <vt:lpstr>Exercício em grupo: Diarreia grave no Distrito X (2/9) </vt:lpstr>
      <vt:lpstr>Exercício em grupo: Diarreia grave no Distrito X (3/9) </vt:lpstr>
      <vt:lpstr>Exercício em grupo: Diarreia grave no Distrito X (4/9) </vt:lpstr>
      <vt:lpstr>Exercício em grupo: Diarreia grave no Distrito X (5/9) </vt:lpstr>
      <vt:lpstr>Exercício em grupo: Diarreia grave no Distrito X (6/9) </vt:lpstr>
      <vt:lpstr>Exercício em grupo: Diarreia grave no Distrito X (7/9) </vt:lpstr>
      <vt:lpstr>Exercício em grupo: Diarreia grave no Distrito X (8/9) </vt:lpstr>
      <vt:lpstr>Exercício em grupo: Diarreia grave no Distrito X (9/9) </vt:lpstr>
      <vt:lpstr>Sistemas de vigilância </vt:lpstr>
      <vt:lpstr>Interpretação de Tabelas</vt:lpstr>
      <vt:lpstr>Interpretação de gráficos (1/3) </vt:lpstr>
      <vt:lpstr>Interpretação de gráficos (2/3)</vt:lpstr>
      <vt:lpstr>Interpretação de gráficos (3/3)</vt:lpstr>
      <vt:lpstr>Resumo</vt:lpstr>
      <vt:lpstr>Revisão dos objetivos</vt:lpstr>
    </vt:vector>
  </TitlesOfParts>
  <Company>EpiNorth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Matching in Case-Control Studies</dc:title>
  <dc:creator>Richard C. Dicker</dc:creator>
  <cp:keywords>, docId:A234175550366C1743A657826093875D</cp:keywords>
  <cp:lastModifiedBy>Gallagher, Darby (CDC/GHC/DGHP)</cp:lastModifiedBy>
  <cp:revision>44</cp:revision>
  <cp:lastPrinted>2019-05-08T21:06:41Z</cp:lastPrinted>
  <dcterms:created xsi:type="dcterms:W3CDTF">2005-08-29T16:54:09Z</dcterms:created>
  <dcterms:modified xsi:type="dcterms:W3CDTF">2026-01-25T21:33:37Z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7b94a7b8-f06c-4dfe-bdcc-9b548fd58c31_Enabled">
    <vt:lpwstr>true</vt:lpwstr>
  </property>
  <property fmtid="{D5CDD505-2E9C-101B-9397-08002B2CF9AE}" pid="4" name="MSIP_Label_7b94a7b8-f06c-4dfe-bdcc-9b548fd58c31_SetDate">
    <vt:lpwstr>2022-02-10T19:45:33Z</vt:lpwstr>
  </property>
  <property fmtid="{D5CDD505-2E9C-101B-9397-08002B2CF9AE}" pid="5" name="MSIP_Label_7b94a7b8-f06c-4dfe-bdcc-9b548fd58c31_Method">
    <vt:lpwstr>Privileged</vt:lpwstr>
  </property>
  <property fmtid="{D5CDD505-2E9C-101B-9397-08002B2CF9AE}" pid="6" name="MSIP_Label_7b94a7b8-f06c-4dfe-bdcc-9b548fd58c31_Name">
    <vt:lpwstr>7b94a7b8-f06c-4dfe-bdcc-9b548fd58c31</vt:lpwstr>
  </property>
  <property fmtid="{D5CDD505-2E9C-101B-9397-08002B2CF9AE}" pid="7" name="MSIP_Label_7b94a7b8-f06c-4dfe-bdcc-9b548fd58c31_SiteId">
    <vt:lpwstr>9ce70869-60db-44fd-abe8-d2767077fc8f</vt:lpwstr>
  </property>
  <property fmtid="{D5CDD505-2E9C-101B-9397-08002B2CF9AE}" pid="8" name="MSIP_Label_7b94a7b8-f06c-4dfe-bdcc-9b548fd58c31_ActionId">
    <vt:lpwstr>5cc73405-a872-4bdc-ab74-025fd8758dbd</vt:lpwstr>
  </property>
  <property fmtid="{D5CDD505-2E9C-101B-9397-08002B2CF9AE}" pid="9" name="MSIP_Label_7b94a7b8-f06c-4dfe-bdcc-9b548fd58c31_ContentBits">
    <vt:lpwstr>0</vt:lpwstr>
  </property>
  <property fmtid="{D5CDD505-2E9C-101B-9397-08002B2CF9AE}" pid="10" name="MediaServiceImageTags">
    <vt:lpwstr/>
  </property>
</Properties>
</file>